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73" r:id="rId7"/>
    <p:sldId id="270" r:id="rId8"/>
    <p:sldId id="269" r:id="rId9"/>
    <p:sldId id="260" r:id="rId10"/>
    <p:sldId id="285" r:id="rId11"/>
    <p:sldId id="286" r:id="rId12"/>
    <p:sldId id="287" r:id="rId13"/>
    <p:sldId id="265" r:id="rId14"/>
    <p:sldId id="267" r:id="rId15"/>
    <p:sldId id="275" r:id="rId16"/>
    <p:sldId id="279" r:id="rId17"/>
    <p:sldId id="276" r:id="rId18"/>
    <p:sldId id="280" r:id="rId19"/>
    <p:sldId id="277" r:id="rId20"/>
    <p:sldId id="281" r:id="rId21"/>
    <p:sldId id="278" r:id="rId22"/>
    <p:sldId id="282" r:id="rId23"/>
    <p:sldId id="263" r:id="rId24"/>
    <p:sldId id="268" r:id="rId25"/>
    <p:sldId id="283" r:id="rId26"/>
    <p:sldId id="271" r:id="rId27"/>
    <p:sldId id="284" r:id="rId28"/>
    <p:sldId id="272" r:id="rId29"/>
    <p:sldId id="274" r:id="rId30"/>
    <p:sldId id="2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D34817"/>
    <a:srgbClr val="FFFFFF"/>
    <a:srgbClr val="FFC0CB"/>
    <a:srgbClr val="FFCC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!Tiaraaaa\!BismillahTA\Test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!Tiaraaaa\!BismillahTA\Testi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!Tiaraaaa\!BismillahTA\Testin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dirty="0"/>
              <a:t>Execution Time Comparation for </a:t>
            </a:r>
            <a:r>
              <a:rPr lang="id-ID" sz="1400" b="0" i="0" u="none" strike="noStrike" baseline="0" dirty="0" smtClean="0">
                <a:effectLst/>
              </a:rPr>
              <a:t>Whole Area</a:t>
            </a:r>
          </a:p>
          <a:p>
            <a:pPr>
              <a:defRPr/>
            </a:pPr>
            <a:r>
              <a:rPr lang="id-ID" sz="1400" b="0" i="0" u="none" strike="noStrike" baseline="0" dirty="0" smtClean="0">
                <a:effectLst/>
              </a:rPr>
              <a:t>(</a:t>
            </a:r>
            <a:r>
              <a:rPr lang="id-ID" sz="1400" b="0" i="0" u="none" strike="noStrike" baseline="0" dirty="0">
                <a:effectLst/>
              </a:rPr>
              <a:t>272 Nodes)</a:t>
            </a:r>
            <a:r>
              <a:rPr lang="id-ID" sz="1400" b="0" i="0" u="none" strike="noStrike" baseline="0" dirty="0"/>
              <a:t> </a:t>
            </a:r>
            <a:endParaRPr lang="id-ID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'Execution Time'!$G$3</c:f>
              <c:strCache>
                <c:ptCount val="1"/>
                <c:pt idx="0">
                  <c:v>Execution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'Execution Time'!$H$2:$K$2</c:f>
              <c:strCache>
                <c:ptCount val="4"/>
                <c:pt idx="0">
                  <c:v>Dijkstra</c:v>
                </c:pt>
                <c:pt idx="1">
                  <c:v>Floyd-Warshall</c:v>
                </c:pt>
                <c:pt idx="2">
                  <c:v>Bellman-Ford</c:v>
                </c:pt>
                <c:pt idx="3">
                  <c:v>A*</c:v>
                </c:pt>
              </c:strCache>
            </c:strRef>
          </c:cat>
          <c:val>
            <c:numRef>
              <c:f>'Execution Time'!$H$3:$K$3</c:f>
              <c:numCache>
                <c:formatCode>General</c:formatCode>
                <c:ptCount val="4"/>
                <c:pt idx="0">
                  <c:v>7.9113774599999992E-2</c:v>
                </c:pt>
                <c:pt idx="1">
                  <c:v>0.281046562</c:v>
                </c:pt>
                <c:pt idx="2">
                  <c:v>0.28226409259999996</c:v>
                </c:pt>
                <c:pt idx="3">
                  <c:v>3.8315290999999994E-2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85929376"/>
        <c:axId val="462881872"/>
        <c:axId val="0"/>
      </c:bar3DChart>
      <c:catAx>
        <c:axId val="28592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462881872"/>
        <c:crosses val="autoZero"/>
        <c:auto val="1"/>
        <c:lblAlgn val="ctr"/>
        <c:lblOffset val="100"/>
        <c:noMultiLvlLbl val="0"/>
      </c:catAx>
      <c:valAx>
        <c:axId val="46288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8592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dirty="0"/>
              <a:t>Execution Time Comparation for Close Space </a:t>
            </a:r>
            <a:endParaRPr lang="id-ID" dirty="0" smtClean="0"/>
          </a:p>
          <a:p>
            <a:pPr>
              <a:defRPr/>
            </a:pPr>
            <a:r>
              <a:rPr lang="id-ID" dirty="0" smtClean="0"/>
              <a:t>(</a:t>
            </a:r>
            <a:r>
              <a:rPr lang="id-ID" dirty="0"/>
              <a:t>266 Nodes)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'Execution Time'!$G$22</c:f>
              <c:strCache>
                <c:ptCount val="1"/>
                <c:pt idx="0">
                  <c:v>Execution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'Execution Time'!$H$21:$K$21</c:f>
              <c:strCache>
                <c:ptCount val="4"/>
                <c:pt idx="0">
                  <c:v>Dijkstra</c:v>
                </c:pt>
                <c:pt idx="1">
                  <c:v>Floyd-Warshall</c:v>
                </c:pt>
                <c:pt idx="2">
                  <c:v>Bellman-Ford</c:v>
                </c:pt>
                <c:pt idx="3">
                  <c:v>A*</c:v>
                </c:pt>
              </c:strCache>
            </c:strRef>
          </c:cat>
          <c:val>
            <c:numRef>
              <c:f>'Execution Time'!$H$22:$K$22</c:f>
              <c:numCache>
                <c:formatCode>General</c:formatCode>
                <c:ptCount val="4"/>
                <c:pt idx="0">
                  <c:v>3.7548291400000003E-2</c:v>
                </c:pt>
                <c:pt idx="1">
                  <c:v>0.17181786500000001</c:v>
                </c:pt>
                <c:pt idx="2">
                  <c:v>0.22944439979999998</c:v>
                </c:pt>
                <c:pt idx="3">
                  <c:v>2.2156559600000004E-2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74533040"/>
        <c:axId val="474533432"/>
        <c:axId val="0"/>
      </c:bar3DChart>
      <c:catAx>
        <c:axId val="474533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474533432"/>
        <c:crosses val="autoZero"/>
        <c:auto val="1"/>
        <c:lblAlgn val="ctr"/>
        <c:lblOffset val="100"/>
        <c:noMultiLvlLbl val="0"/>
      </c:catAx>
      <c:valAx>
        <c:axId val="474533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474533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Execution Time Comparation in System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'Execution Time'!$G$41</c:f>
              <c:strCache>
                <c:ptCount val="1"/>
                <c:pt idx="0">
                  <c:v>Execution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'Execution Time'!$H$40:$K$40</c:f>
              <c:strCache>
                <c:ptCount val="4"/>
                <c:pt idx="0">
                  <c:v>Dijkstra</c:v>
                </c:pt>
                <c:pt idx="1">
                  <c:v>Floyd-Warshall</c:v>
                </c:pt>
                <c:pt idx="2">
                  <c:v>Bellman-Ford</c:v>
                </c:pt>
                <c:pt idx="3">
                  <c:v>A*</c:v>
                </c:pt>
              </c:strCache>
            </c:strRef>
          </c:cat>
          <c:val>
            <c:numRef>
              <c:f>'Execution Time'!$H$41:$K$41</c:f>
              <c:numCache>
                <c:formatCode>General</c:formatCode>
                <c:ptCount val="4"/>
                <c:pt idx="0">
                  <c:v>0.11666206600000002</c:v>
                </c:pt>
                <c:pt idx="1">
                  <c:v>0.45286442700000001</c:v>
                </c:pt>
                <c:pt idx="2">
                  <c:v>0.51170849240000005</c:v>
                </c:pt>
                <c:pt idx="3">
                  <c:v>2.2156559600000004E-2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74541608"/>
        <c:axId val="274542000"/>
        <c:axId val="0"/>
      </c:bar3DChart>
      <c:catAx>
        <c:axId val="274541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74542000"/>
        <c:crosses val="autoZero"/>
        <c:auto val="1"/>
        <c:lblAlgn val="ctr"/>
        <c:lblOffset val="100"/>
        <c:noMultiLvlLbl val="0"/>
      </c:catAx>
      <c:valAx>
        <c:axId val="274542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74541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8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72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2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0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89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3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50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6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2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9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DA78E60-4675-4A81-B175-FC5C2945BF1A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408E9F3-3AF7-4FA9-A374-1D9E5196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5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Algorithm%20Testing.xlsx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3.png"/><Relationship Id="rId10" Type="http://schemas.microsoft.com/office/2007/relationships/hdphoto" Target="../media/hdphoto7.wdp"/><Relationship Id="rId4" Type="http://schemas.openxmlformats.org/officeDocument/2006/relationships/image" Target="../media/image10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file:///C:\Program%20Files%20(x86)\Google\Google%20Earth%20Pro\client\googleearth.ex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used/11.Landmark%20Based%20Shortest%20Path%20Detection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b="1" dirty="0"/>
              <a:t>Indoor Routing in Three Dimensional Spaces</a:t>
            </a:r>
            <a:br>
              <a:rPr lang="en-US" sz="3600" b="1" dirty="0"/>
            </a:br>
            <a:r>
              <a:rPr lang="en-US" sz="3600" b="1" dirty="0"/>
              <a:t>(Case Study: Telkom </a:t>
            </a:r>
            <a:r>
              <a:rPr lang="en-US" sz="3600" b="1" dirty="0" smtClean="0"/>
              <a:t>University, Bandung</a:t>
            </a:r>
            <a:r>
              <a:rPr lang="en-US" sz="3600" b="1" dirty="0"/>
              <a:t>)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380" y="4871544"/>
            <a:ext cx="9144000" cy="1174531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Tiara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Annisa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Dionti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(1103134405)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1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400" dirty="0" smtClean="0"/>
              <a:t>Shortest path </a:t>
            </a:r>
            <a:r>
              <a:rPr lang="id-ID" sz="4400" dirty="0" smtClean="0">
                <a:latin typeface="DaunPenh" panose="01010101010101010101" pitchFamily="2" charset="0"/>
                <a:cs typeface="DaunPenh" panose="01010101010101010101" pitchFamily="2" charset="0"/>
              </a:rPr>
              <a:t>vs</a:t>
            </a:r>
            <a:r>
              <a:rPr lang="id-ID" sz="4400" dirty="0" smtClean="0"/>
              <a:t> close shortest path</a:t>
            </a:r>
            <a:endParaRPr lang="id-ID" sz="4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92069" y="2504049"/>
            <a:ext cx="5164786" cy="2887100"/>
            <a:chOff x="6292069" y="2504049"/>
            <a:chExt cx="5164786" cy="28871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2069" y="2504049"/>
              <a:ext cx="5164786" cy="28871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6306137" y="4439970"/>
              <a:ext cx="936556" cy="73694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426548" y="4105058"/>
              <a:ext cx="464234" cy="11843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0890" y="2504049"/>
            <a:ext cx="5164785" cy="2887100"/>
            <a:chOff x="610890" y="2504049"/>
            <a:chExt cx="5164785" cy="2887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90" y="2504049"/>
              <a:ext cx="5164785" cy="288710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10890" y="3671668"/>
              <a:ext cx="936556" cy="68931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429443" y="4016326"/>
              <a:ext cx="464234" cy="11843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1958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400" dirty="0" smtClean="0"/>
              <a:t>Shortest path </a:t>
            </a:r>
            <a:r>
              <a:rPr lang="id-ID" sz="4400" dirty="0" smtClean="0">
                <a:latin typeface="DaunPenh" panose="01010101010101010101" pitchFamily="2" charset="0"/>
                <a:cs typeface="DaunPenh" panose="01010101010101010101" pitchFamily="2" charset="0"/>
              </a:rPr>
              <a:t>vs</a:t>
            </a:r>
            <a:r>
              <a:rPr lang="id-ID" sz="4400" dirty="0" smtClean="0"/>
              <a:t> close shortest path</a:t>
            </a:r>
            <a:endParaRPr lang="id-ID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9" y="2467931"/>
            <a:ext cx="1926570" cy="3423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17" y="2467932"/>
            <a:ext cx="1926569" cy="3423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040" y="2467931"/>
            <a:ext cx="1926570" cy="3423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608" y="2467932"/>
            <a:ext cx="1926569" cy="3423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6582040" y="2736896"/>
            <a:ext cx="137167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99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id-ID" sz="19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0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8278" t="5809" r="19247" b="2799"/>
          <a:stretch/>
        </p:blipFill>
        <p:spPr>
          <a:xfrm>
            <a:off x="6582040" y="1643868"/>
            <a:ext cx="4121834" cy="5066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400" dirty="0" smtClean="0"/>
              <a:t>Shortest path </a:t>
            </a:r>
            <a:r>
              <a:rPr lang="id-ID" sz="4400" dirty="0" smtClean="0">
                <a:latin typeface="DaunPenh" panose="01010101010101010101" pitchFamily="2" charset="0"/>
                <a:cs typeface="DaunPenh" panose="01010101010101010101" pitchFamily="2" charset="0"/>
              </a:rPr>
              <a:t>vs</a:t>
            </a:r>
            <a:r>
              <a:rPr lang="id-ID" sz="4400" dirty="0" smtClean="0"/>
              <a:t> close shortest path</a:t>
            </a:r>
            <a:endParaRPr lang="id-ID" sz="4400" dirty="0"/>
          </a:p>
        </p:txBody>
      </p:sp>
      <p:sp>
        <p:nvSpPr>
          <p:cNvPr id="17" name="TextBox 16"/>
          <p:cNvSpPr txBox="1"/>
          <p:nvPr/>
        </p:nvSpPr>
        <p:spPr>
          <a:xfrm>
            <a:off x="6638312" y="2663153"/>
            <a:ext cx="46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id-ID" sz="36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476" t="5795" r="19230" b="3138"/>
          <a:stretch/>
        </p:blipFill>
        <p:spPr>
          <a:xfrm>
            <a:off x="1350498" y="1547446"/>
            <a:ext cx="4187955" cy="51628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70010" y="3701820"/>
            <a:ext cx="46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id-ID" sz="3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67668" y="4656079"/>
            <a:ext cx="46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id-ID" sz="3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65326" y="5863556"/>
            <a:ext cx="46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id-ID" sz="3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2318" y="5861215"/>
            <a:ext cx="46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id-ID" sz="3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9974" y="4677187"/>
            <a:ext cx="46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id-ID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11" grpId="0"/>
      <p:bldP spid="12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PERFORMANCE TESTING</a:t>
            </a:r>
            <a:endParaRPr lang="id-ID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1670489"/>
              </p:ext>
            </p:extLst>
          </p:nvPr>
        </p:nvGraphicFramePr>
        <p:xfrm>
          <a:off x="712520" y="2351312"/>
          <a:ext cx="5253445" cy="3152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36144"/>
              </p:ext>
            </p:extLst>
          </p:nvPr>
        </p:nvGraphicFramePr>
        <p:xfrm>
          <a:off x="6187044" y="2291938"/>
          <a:ext cx="5378529" cy="322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8081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PERFORMANCE TESTING</a:t>
            </a:r>
            <a:endParaRPr lang="id-ID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2204563"/>
              </p:ext>
            </p:extLst>
          </p:nvPr>
        </p:nvGraphicFramePr>
        <p:xfrm>
          <a:off x="2706585" y="2093976"/>
          <a:ext cx="6387935" cy="3832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253183" y="3289110"/>
            <a:ext cx="2652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5400" b="1" dirty="0" smtClean="0">
                <a:solidFill>
                  <a:srgbClr val="00B050"/>
                </a:solidFill>
              </a:rPr>
              <a:t>WHY??</a:t>
            </a:r>
            <a:endParaRPr lang="id-ID" sz="5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Algorithm testing : dijkstra</a:t>
            </a:r>
            <a:endParaRPr lang="id-ID" dirty="0"/>
          </a:p>
        </p:txBody>
      </p:sp>
      <p:sp>
        <p:nvSpPr>
          <p:cNvPr id="6" name="TextBox 5"/>
          <p:cNvSpPr txBox="1"/>
          <p:nvPr/>
        </p:nvSpPr>
        <p:spPr>
          <a:xfrm>
            <a:off x="442051" y="1945506"/>
            <a:ext cx="309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Source		: A</a:t>
            </a:r>
          </a:p>
          <a:p>
            <a:r>
              <a:rPr lang="id-ID" dirty="0" smtClean="0"/>
              <a:t>Destination	: F</a:t>
            </a:r>
            <a:endParaRPr lang="id-ID" dirty="0"/>
          </a:p>
        </p:txBody>
      </p:sp>
      <p:grpSp>
        <p:nvGrpSpPr>
          <p:cNvPr id="10" name="Group 9"/>
          <p:cNvGrpSpPr/>
          <p:nvPr/>
        </p:nvGrpSpPr>
        <p:grpSpPr>
          <a:xfrm>
            <a:off x="442051" y="2866848"/>
            <a:ext cx="4800600" cy="2371725"/>
            <a:chOff x="1069848" y="2980518"/>
            <a:chExt cx="4800600" cy="23717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848" y="2980518"/>
              <a:ext cx="4800600" cy="2371725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1337481" y="3234520"/>
              <a:ext cx="518615" cy="518615"/>
            </a:xfrm>
            <a:prstGeom prst="ellipse">
              <a:avLst/>
            </a:prstGeom>
            <a:solidFill>
              <a:srgbClr val="D3481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/>
            <p:cNvSpPr/>
            <p:nvPr/>
          </p:nvSpPr>
          <p:spPr>
            <a:xfrm>
              <a:off x="4915470" y="4601570"/>
              <a:ext cx="518615" cy="518615"/>
            </a:xfrm>
            <a:prstGeom prst="ellipse">
              <a:avLst/>
            </a:prstGeom>
            <a:solidFill>
              <a:srgbClr val="00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074651"/>
              </p:ext>
            </p:extLst>
          </p:nvPr>
        </p:nvGraphicFramePr>
        <p:xfrm>
          <a:off x="5694460" y="2892731"/>
          <a:ext cx="4914552" cy="2113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5514"/>
                <a:gridCol w="1321116"/>
                <a:gridCol w="457987"/>
                <a:gridCol w="457987"/>
                <a:gridCol w="457987"/>
                <a:gridCol w="457987"/>
                <a:gridCol w="457987"/>
                <a:gridCol w="457987"/>
              </a:tblGrid>
              <a:tr h="264223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Step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Visited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A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B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C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D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E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F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64223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d-ID" sz="1500" u="none" strike="noStrike" dirty="0" smtClean="0">
                          <a:effectLst/>
                        </a:rPr>
                        <a:t>A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∞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∞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∞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∞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∞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223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1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d-ID" sz="1500" u="none" strike="noStrike" dirty="0">
                          <a:effectLst/>
                        </a:rPr>
                        <a:t>A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1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∞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4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∞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∞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223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2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d-ID" sz="1500" u="none" strike="noStrike" dirty="0">
                          <a:effectLst/>
                        </a:rPr>
                        <a:t>A, B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0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1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0" u="none" strike="noStrike" dirty="0">
                          <a:effectLst/>
                        </a:rPr>
                        <a:t>6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4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4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7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223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3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d-ID" sz="1500" u="none" strike="noStrike">
                          <a:effectLst/>
                        </a:rPr>
                        <a:t>A, B, E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1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6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4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4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6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223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4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d-ID" sz="1500" u="none" strike="noStrike">
                          <a:effectLst/>
                        </a:rPr>
                        <a:t>A, B, E, D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1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6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4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4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6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223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5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500" u="none" strike="noStrike" dirty="0">
                          <a:effectLst/>
                        </a:rPr>
                        <a:t>A, B, E, D, F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1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6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4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4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6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223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6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500" u="none" strike="noStrike" dirty="0">
                          <a:effectLst/>
                        </a:rPr>
                        <a:t>A, B, E, D, F, C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0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1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6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4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4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6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11" marR="13211" marT="132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6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Algorithm testing : dijkstra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4562" y="2451355"/>
            <a:ext cx="4827390" cy="8476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d-ID" sz="3600" dirty="0" smtClean="0"/>
              <a:t>Time Complexity	: </a:t>
            </a:r>
            <a:r>
              <a:rPr lang="id-ID" sz="3600" i="1" dirty="0">
                <a:solidFill>
                  <a:schemeClr val="dk1"/>
                </a:solidFill>
              </a:rPr>
              <a:t>O</a:t>
            </a:r>
            <a:r>
              <a:rPr lang="id-ID" sz="3600" dirty="0">
                <a:solidFill>
                  <a:schemeClr val="dk1"/>
                </a:solidFill>
              </a:rPr>
              <a:t>(</a:t>
            </a:r>
            <a:r>
              <a:rPr lang="id-ID" sz="3600" i="1" dirty="0">
                <a:solidFill>
                  <a:schemeClr val="dk1"/>
                </a:solidFill>
              </a:rPr>
              <a:t>V</a:t>
            </a:r>
            <a:r>
              <a:rPr lang="id-ID" sz="3600" dirty="0">
                <a:solidFill>
                  <a:schemeClr val="dk1"/>
                </a:solidFill>
              </a:rPr>
              <a:t> </a:t>
            </a:r>
            <a:r>
              <a:rPr lang="id-ID" sz="3600" baseline="30000" dirty="0">
                <a:solidFill>
                  <a:schemeClr val="dk1"/>
                </a:solidFill>
              </a:rPr>
              <a:t>2</a:t>
            </a:r>
            <a:r>
              <a:rPr lang="id-ID" sz="3600" dirty="0" smtClean="0">
                <a:solidFill>
                  <a:schemeClr val="dk1"/>
                </a:solidFill>
              </a:rPr>
              <a:t>)</a:t>
            </a:r>
            <a:r>
              <a:rPr lang="id-ID" sz="3600" dirty="0" smtClean="0"/>
              <a:t> </a:t>
            </a:r>
            <a:endParaRPr lang="id-ID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451355"/>
            <a:ext cx="5367486" cy="2639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9318" y="4074953"/>
            <a:ext cx="2413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 smtClean="0"/>
              <a:t>Applicable?</a:t>
            </a:r>
            <a:r>
              <a:rPr lang="id-ID" b="1" dirty="0" smtClean="0"/>
              <a:t>  </a:t>
            </a:r>
            <a:endParaRPr lang="id-ID" sz="6000" b="1" dirty="0">
              <a:solidFill>
                <a:srgbClr val="00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62864" y="3782565"/>
            <a:ext cx="849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b="1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id-ID" sz="6600" dirty="0"/>
          </a:p>
        </p:txBody>
      </p:sp>
    </p:spTree>
    <p:extLst>
      <p:ext uri="{BB962C8B-B14F-4D97-AF65-F5344CB8AC3E}">
        <p14:creationId xmlns:p14="http://schemas.microsoft.com/office/powerpoint/2010/main" val="58772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Algorithm testing : </a:t>
            </a:r>
            <a:r>
              <a:rPr lang="id-ID" dirty="0" smtClean="0"/>
              <a:t>floyd-warshall</a:t>
            </a:r>
            <a:endParaRPr lang="id-ID" dirty="0"/>
          </a:p>
        </p:txBody>
      </p:sp>
      <p:sp>
        <p:nvSpPr>
          <p:cNvPr id="4" name="TextBox 3"/>
          <p:cNvSpPr txBox="1"/>
          <p:nvPr/>
        </p:nvSpPr>
        <p:spPr>
          <a:xfrm>
            <a:off x="442051" y="1945506"/>
            <a:ext cx="309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Source		: A</a:t>
            </a:r>
          </a:p>
          <a:p>
            <a:r>
              <a:rPr lang="id-ID" dirty="0" smtClean="0"/>
              <a:t>Destination	: F</a:t>
            </a:r>
            <a:endParaRPr lang="id-ID" dirty="0"/>
          </a:p>
        </p:txBody>
      </p:sp>
      <p:grpSp>
        <p:nvGrpSpPr>
          <p:cNvPr id="5" name="Group 4"/>
          <p:cNvGrpSpPr/>
          <p:nvPr/>
        </p:nvGrpSpPr>
        <p:grpSpPr>
          <a:xfrm>
            <a:off x="442051" y="3089700"/>
            <a:ext cx="4800600" cy="2371725"/>
            <a:chOff x="1069848" y="2980518"/>
            <a:chExt cx="4800600" cy="23717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848" y="2980518"/>
              <a:ext cx="4800600" cy="2371725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1337481" y="3234520"/>
              <a:ext cx="518615" cy="518615"/>
            </a:xfrm>
            <a:prstGeom prst="ellipse">
              <a:avLst/>
            </a:prstGeom>
            <a:solidFill>
              <a:srgbClr val="D3481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4915470" y="4601570"/>
              <a:ext cx="518615" cy="518615"/>
            </a:xfrm>
            <a:prstGeom prst="ellipse">
              <a:avLst/>
            </a:prstGeom>
            <a:solidFill>
              <a:srgbClr val="00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324384"/>
              </p:ext>
            </p:extLst>
          </p:nvPr>
        </p:nvGraphicFramePr>
        <p:xfrm>
          <a:off x="5463106" y="2568884"/>
          <a:ext cx="5665142" cy="17703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306"/>
                <a:gridCol w="809306"/>
                <a:gridCol w="809306"/>
                <a:gridCol w="809306"/>
                <a:gridCol w="809306"/>
                <a:gridCol w="809306"/>
                <a:gridCol w="809306"/>
              </a:tblGrid>
              <a:tr h="252908">
                <a:tc>
                  <a:txBody>
                    <a:bodyPr/>
                    <a:lstStyle/>
                    <a:p>
                      <a:pPr algn="ctr" fontAlgn="ctr"/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A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B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C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D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E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F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90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A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1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6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4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4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6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90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B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1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5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5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3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5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90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C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6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5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10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8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9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90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>
                          <a:effectLst/>
                        </a:rPr>
                        <a:t>D</a:t>
                      </a:r>
                      <a:endParaRPr lang="id-ID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4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5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10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8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10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90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E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4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3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8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8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2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90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1" u="none" strike="noStrike" dirty="0">
                          <a:effectLst/>
                        </a:rPr>
                        <a:t>F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6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5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9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10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2</a:t>
                      </a:r>
                      <a:endParaRPr lang="id-ID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0</a:t>
                      </a:r>
                      <a:endParaRPr lang="id-ID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45" marR="12645" marT="12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>
            <a:hlinkClick r:id="rId3" action="ppaction://hlinkfile"/>
          </p:cNvPr>
          <p:cNvSpPr/>
          <p:nvPr/>
        </p:nvSpPr>
        <p:spPr>
          <a:xfrm>
            <a:off x="6927273" y="5070764"/>
            <a:ext cx="2895600" cy="637309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SHOW ITERATION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596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Algorithm testing : floyd-warshall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44562" y="2451355"/>
            <a:ext cx="4827390" cy="847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3600" dirty="0" smtClean="0"/>
              <a:t>Time Complexity	: </a:t>
            </a:r>
            <a:r>
              <a:rPr lang="id-ID" sz="3600" i="1" dirty="0">
                <a:solidFill>
                  <a:schemeClr val="dk1"/>
                </a:solidFill>
              </a:rPr>
              <a:t>O</a:t>
            </a:r>
            <a:r>
              <a:rPr lang="id-ID" sz="3600" dirty="0">
                <a:solidFill>
                  <a:schemeClr val="dk1"/>
                </a:solidFill>
              </a:rPr>
              <a:t>(</a:t>
            </a:r>
            <a:r>
              <a:rPr lang="id-ID" sz="3600" i="1" dirty="0">
                <a:solidFill>
                  <a:schemeClr val="dk1"/>
                </a:solidFill>
              </a:rPr>
              <a:t>V</a:t>
            </a:r>
            <a:r>
              <a:rPr lang="id-ID" sz="3600" baseline="30000" dirty="0">
                <a:solidFill>
                  <a:schemeClr val="dk1"/>
                </a:solidFill>
              </a:rPr>
              <a:t>3</a:t>
            </a:r>
            <a:r>
              <a:rPr lang="id-ID" sz="3600" dirty="0">
                <a:solidFill>
                  <a:schemeClr val="dk1"/>
                </a:solidFill>
              </a:rPr>
              <a:t>)</a:t>
            </a:r>
            <a:endParaRPr lang="id-ID" sz="3600" dirty="0"/>
          </a:p>
          <a:p>
            <a:pPr marL="0" indent="0" algn="ctr">
              <a:buFont typeface="Wingdings" pitchFamily="2" charset="2"/>
              <a:buNone/>
            </a:pPr>
            <a:r>
              <a:rPr lang="id-ID" sz="3600" dirty="0" smtClean="0"/>
              <a:t> </a:t>
            </a:r>
            <a:endParaRPr lang="id-ID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549318" y="4074953"/>
            <a:ext cx="2413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 smtClean="0"/>
              <a:t>Applicable?</a:t>
            </a:r>
            <a:r>
              <a:rPr lang="id-ID" b="1" dirty="0" smtClean="0"/>
              <a:t>  </a:t>
            </a:r>
            <a:endParaRPr lang="id-ID" sz="6000" b="1" dirty="0">
              <a:solidFill>
                <a:srgbClr val="00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172" y="3656337"/>
            <a:ext cx="8370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id-ID" sz="8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907405"/>
            <a:ext cx="5367486" cy="172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Algorithm testing : </a:t>
            </a:r>
            <a:r>
              <a:rPr lang="id-ID" dirty="0" smtClean="0"/>
              <a:t>bellman-ford</a:t>
            </a:r>
            <a:endParaRPr lang="id-ID" dirty="0"/>
          </a:p>
        </p:txBody>
      </p:sp>
      <p:sp>
        <p:nvSpPr>
          <p:cNvPr id="4" name="TextBox 3"/>
          <p:cNvSpPr txBox="1"/>
          <p:nvPr/>
        </p:nvSpPr>
        <p:spPr>
          <a:xfrm>
            <a:off x="442051" y="1945506"/>
            <a:ext cx="309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Source		: A</a:t>
            </a:r>
          </a:p>
          <a:p>
            <a:r>
              <a:rPr lang="id-ID" dirty="0" smtClean="0"/>
              <a:t>Destination	: F</a:t>
            </a:r>
            <a:endParaRPr lang="id-ID" dirty="0"/>
          </a:p>
        </p:txBody>
      </p:sp>
      <p:grpSp>
        <p:nvGrpSpPr>
          <p:cNvPr id="5" name="Group 4"/>
          <p:cNvGrpSpPr/>
          <p:nvPr/>
        </p:nvGrpSpPr>
        <p:grpSpPr>
          <a:xfrm>
            <a:off x="442051" y="3089700"/>
            <a:ext cx="4800600" cy="2371725"/>
            <a:chOff x="1069848" y="2980518"/>
            <a:chExt cx="4800600" cy="23717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848" y="2980518"/>
              <a:ext cx="4800600" cy="2371725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1337481" y="3234520"/>
              <a:ext cx="518615" cy="518615"/>
            </a:xfrm>
            <a:prstGeom prst="ellipse">
              <a:avLst/>
            </a:prstGeom>
            <a:solidFill>
              <a:srgbClr val="D3481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4915470" y="4601570"/>
              <a:ext cx="518615" cy="518615"/>
            </a:xfrm>
            <a:prstGeom prst="ellipse">
              <a:avLst/>
            </a:prstGeom>
            <a:solidFill>
              <a:srgbClr val="00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80018"/>
              </p:ext>
            </p:extLst>
          </p:nvPr>
        </p:nvGraphicFramePr>
        <p:xfrm>
          <a:off x="5958321" y="3717775"/>
          <a:ext cx="4619367" cy="86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9367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43200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300" b="1" u="none" strike="noStrike" dirty="0">
                          <a:effectLst/>
                        </a:rPr>
                        <a:t>DESTINATION</a:t>
                      </a:r>
                      <a:endParaRPr lang="id-ID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b="1" u="none" strike="noStrike" dirty="0">
                          <a:effectLst/>
                        </a:rPr>
                        <a:t>A</a:t>
                      </a:r>
                      <a:endParaRPr lang="id-ID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b="1" u="none" strike="noStrike" dirty="0">
                          <a:effectLst/>
                        </a:rPr>
                        <a:t>B</a:t>
                      </a:r>
                      <a:endParaRPr lang="id-ID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b="1" u="none" strike="noStrike" dirty="0">
                          <a:effectLst/>
                        </a:rPr>
                        <a:t>C</a:t>
                      </a:r>
                      <a:endParaRPr lang="id-ID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b="1" u="none" strike="noStrike" dirty="0">
                          <a:effectLst/>
                        </a:rPr>
                        <a:t>D</a:t>
                      </a:r>
                      <a:endParaRPr lang="id-ID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b="1" u="none" strike="noStrike" dirty="0">
                          <a:effectLst/>
                        </a:rPr>
                        <a:t>E</a:t>
                      </a:r>
                      <a:endParaRPr lang="id-ID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b="1" u="none" strike="noStrike" dirty="0">
                          <a:effectLst/>
                        </a:rPr>
                        <a:t>F</a:t>
                      </a:r>
                      <a:endParaRPr lang="id-ID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l" fontAlgn="b"/>
                      <a:endParaRPr lang="id-ID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u="none" strike="noStrike">
                          <a:effectLst/>
                        </a:rPr>
                        <a:t>0</a:t>
                      </a:r>
                      <a:endParaRPr lang="id-ID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u="none" strike="noStrike">
                          <a:effectLst/>
                        </a:rPr>
                        <a:t>1</a:t>
                      </a:r>
                      <a:endParaRPr lang="id-ID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u="none" strike="noStrike" dirty="0">
                          <a:effectLst/>
                        </a:rPr>
                        <a:t>6</a:t>
                      </a:r>
                      <a:endParaRPr lang="id-ID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u="none" strike="noStrike" dirty="0">
                          <a:effectLst/>
                        </a:rPr>
                        <a:t>4</a:t>
                      </a:r>
                      <a:endParaRPr lang="id-ID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u="none" strike="noStrike" dirty="0">
                          <a:effectLst/>
                        </a:rPr>
                        <a:t>4</a:t>
                      </a:r>
                      <a:endParaRPr lang="id-ID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300" u="none" strike="noStrike" dirty="0">
                          <a:effectLst/>
                        </a:rPr>
                        <a:t>6</a:t>
                      </a:r>
                      <a:endParaRPr lang="id-ID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18" marR="11618" marT="116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1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495628"/>
            <a:ext cx="3408965" cy="3266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9848" y="5949367"/>
            <a:ext cx="34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outdoor </a:t>
            </a: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729655" y="3544744"/>
            <a:ext cx="1369393" cy="457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890" y="2495628"/>
            <a:ext cx="4678968" cy="32665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2303" y="2574458"/>
            <a:ext cx="132430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ln w="76200"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?</a:t>
            </a:r>
            <a:endParaRPr lang="en-US" sz="19900" dirty="0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4891" y="5949367"/>
            <a:ext cx="34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about indoor </a:t>
            </a:r>
            <a:r>
              <a:rPr lang="en-US" dirty="0" smtClean="0"/>
              <a:t>routing?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 flipH="1">
            <a:off x="5833704" y="1680764"/>
            <a:ext cx="1580836" cy="582059"/>
          </a:xfrm>
          <a:prstGeom prst="wedgeRoundRectCallout">
            <a:avLst>
              <a:gd name="adj1" fmla="val -49322"/>
              <a:gd name="adj2" fmla="val 1180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NO GPS</a:t>
            </a:r>
            <a:endParaRPr lang="id-ID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8182303" y="1271066"/>
            <a:ext cx="2394712" cy="819397"/>
          </a:xfrm>
          <a:prstGeom prst="wedgeRoundRectCallout">
            <a:avLst>
              <a:gd name="adj1" fmla="val -37930"/>
              <a:gd name="adj2" fmla="val 1203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MULTI-LAYERED</a:t>
            </a:r>
            <a:endParaRPr lang="id-ID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646172" y="5551974"/>
            <a:ext cx="1187532" cy="582059"/>
          </a:xfrm>
          <a:prstGeom prst="wedgeRoundRectCallout">
            <a:avLst>
              <a:gd name="adj1" fmla="val -69833"/>
              <a:gd name="adj2" fmla="val -988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GPS</a:t>
            </a:r>
            <a:endParaRPr lang="id-ID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376692" y="4151813"/>
            <a:ext cx="1187532" cy="582059"/>
          </a:xfrm>
          <a:prstGeom prst="wedgeRoundRectCallout">
            <a:avLst>
              <a:gd name="adj1" fmla="val 54167"/>
              <a:gd name="adj2" fmla="val -129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2D</a:t>
            </a:r>
            <a:endParaRPr lang="id-ID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10393856" y="2308465"/>
            <a:ext cx="1187532" cy="582059"/>
          </a:xfrm>
          <a:prstGeom prst="wedgeRoundRectCallout">
            <a:avLst>
              <a:gd name="adj1" fmla="val -66833"/>
              <a:gd name="adj2" fmla="val 1581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3</a:t>
            </a:r>
            <a:r>
              <a:rPr lang="id-ID" dirty="0" smtClean="0"/>
              <a:t>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2950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Algorithm testing : bellman-ford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44562" y="2451355"/>
            <a:ext cx="4827390" cy="847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3600" dirty="0" smtClean="0"/>
              <a:t>Time Complexity	: </a:t>
            </a:r>
            <a:r>
              <a:rPr lang="id-ID" sz="3600" i="1" dirty="0">
                <a:solidFill>
                  <a:schemeClr val="dk1"/>
                </a:solidFill>
              </a:rPr>
              <a:t>O</a:t>
            </a:r>
            <a:r>
              <a:rPr lang="id-ID" sz="3600" dirty="0">
                <a:solidFill>
                  <a:schemeClr val="dk1"/>
                </a:solidFill>
              </a:rPr>
              <a:t>(</a:t>
            </a:r>
            <a:r>
              <a:rPr lang="id-ID" sz="3600" i="1" dirty="0">
                <a:solidFill>
                  <a:schemeClr val="dk1"/>
                </a:solidFill>
              </a:rPr>
              <a:t>VE</a:t>
            </a:r>
            <a:r>
              <a:rPr lang="id-ID" sz="3600" dirty="0">
                <a:solidFill>
                  <a:schemeClr val="dk1"/>
                </a:solidFill>
              </a:rPr>
              <a:t>)</a:t>
            </a:r>
            <a:endParaRPr lang="id-ID" sz="3600" dirty="0"/>
          </a:p>
          <a:p>
            <a:pPr marL="0" indent="0" algn="ctr">
              <a:buFont typeface="Wingdings" pitchFamily="2" charset="2"/>
              <a:buNone/>
            </a:pPr>
            <a:endParaRPr lang="id-ID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549318" y="4074953"/>
            <a:ext cx="2413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 smtClean="0"/>
              <a:t>Applicable?</a:t>
            </a:r>
            <a:r>
              <a:rPr lang="id-ID" b="1" dirty="0" smtClean="0"/>
              <a:t>  </a:t>
            </a:r>
            <a:endParaRPr lang="id-ID" sz="6000" b="1" dirty="0">
              <a:solidFill>
                <a:srgbClr val="00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172" y="3656337"/>
            <a:ext cx="8370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id-ID" sz="8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4" y="2796565"/>
            <a:ext cx="6003829" cy="21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916980"/>
              </p:ext>
            </p:extLst>
          </p:nvPr>
        </p:nvGraphicFramePr>
        <p:xfrm>
          <a:off x="547324" y="2650802"/>
          <a:ext cx="4320000" cy="3240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Algorithm testing : </a:t>
            </a:r>
            <a:r>
              <a:rPr lang="id-ID" dirty="0" smtClean="0"/>
              <a:t>a*</a:t>
            </a:r>
            <a:endParaRPr lang="id-ID" dirty="0"/>
          </a:p>
        </p:txBody>
      </p:sp>
      <p:sp>
        <p:nvSpPr>
          <p:cNvPr id="4" name="TextBox 3"/>
          <p:cNvSpPr txBox="1"/>
          <p:nvPr/>
        </p:nvSpPr>
        <p:spPr>
          <a:xfrm>
            <a:off x="442051" y="1945506"/>
            <a:ext cx="309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Source		: A</a:t>
            </a:r>
          </a:p>
          <a:p>
            <a:r>
              <a:rPr lang="id-ID" dirty="0" smtClean="0"/>
              <a:t>Destination	: F</a:t>
            </a:r>
            <a:endParaRPr lang="id-ID" dirty="0"/>
          </a:p>
        </p:txBody>
      </p:sp>
      <p:grpSp>
        <p:nvGrpSpPr>
          <p:cNvPr id="87" name="Group 86"/>
          <p:cNvGrpSpPr/>
          <p:nvPr/>
        </p:nvGrpSpPr>
        <p:grpSpPr>
          <a:xfrm>
            <a:off x="823098" y="2928166"/>
            <a:ext cx="3765153" cy="2684450"/>
            <a:chOff x="823098" y="2928166"/>
            <a:chExt cx="3765153" cy="2684450"/>
          </a:xfrm>
        </p:grpSpPr>
        <p:grpSp>
          <p:nvGrpSpPr>
            <p:cNvPr id="85" name="Group 84"/>
            <p:cNvGrpSpPr/>
            <p:nvPr/>
          </p:nvGrpSpPr>
          <p:grpSpPr>
            <a:xfrm>
              <a:off x="823098" y="2928166"/>
              <a:ext cx="3765153" cy="2684450"/>
              <a:chOff x="6328982" y="1541522"/>
              <a:chExt cx="3765153" cy="268445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6334294" y="3695982"/>
                <a:ext cx="518615" cy="518615"/>
                <a:chOff x="6581586" y="4710751"/>
                <a:chExt cx="518615" cy="518615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6581586" y="4710751"/>
                  <a:ext cx="518615" cy="5186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679252" y="4790759"/>
                  <a:ext cx="3529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dirty="0"/>
                    <a:t>D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7417470" y="3707357"/>
                <a:ext cx="518615" cy="518615"/>
                <a:chOff x="6581586" y="4710751"/>
                <a:chExt cx="518615" cy="518615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581586" y="4710751"/>
                  <a:ext cx="518615" cy="5186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6679252" y="4790759"/>
                  <a:ext cx="3289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dirty="0" smtClean="0"/>
                    <a:t>E</a:t>
                  </a:r>
                  <a:endParaRPr lang="id-ID" dirty="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9575519" y="3695981"/>
                <a:ext cx="518615" cy="518615"/>
                <a:chOff x="6581586" y="4710751"/>
                <a:chExt cx="518615" cy="518615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6581586" y="4710751"/>
                  <a:ext cx="518615" cy="5186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6679252" y="4790759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dirty="0" smtClean="0"/>
                    <a:t>F</a:t>
                  </a:r>
                  <a:endParaRPr lang="id-ID" dirty="0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6328982" y="2093976"/>
                <a:ext cx="518615" cy="518615"/>
                <a:chOff x="6581586" y="4710751"/>
                <a:chExt cx="518615" cy="518615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6581586" y="4710751"/>
                  <a:ext cx="518615" cy="5186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679252" y="4790759"/>
                  <a:ext cx="3465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dirty="0"/>
                    <a:t>A</a:t>
                  </a: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7412504" y="2638676"/>
                <a:ext cx="518615" cy="518615"/>
                <a:chOff x="6581586" y="4710751"/>
                <a:chExt cx="518615" cy="518615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6581586" y="4710751"/>
                  <a:ext cx="518615" cy="5186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679252" y="4790759"/>
                  <a:ext cx="3289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dirty="0" smtClean="0"/>
                    <a:t>B</a:t>
                  </a:r>
                  <a:endParaRPr lang="id-ID" dirty="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9575520" y="1541522"/>
                <a:ext cx="518615" cy="518615"/>
                <a:chOff x="6581586" y="4710751"/>
                <a:chExt cx="518615" cy="518615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6581586" y="4710751"/>
                  <a:ext cx="518615" cy="5186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679252" y="4790759"/>
                  <a:ext cx="3593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dirty="0" smtClean="0"/>
                    <a:t>C</a:t>
                  </a:r>
                  <a:endParaRPr lang="id-ID" dirty="0"/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88290" y="1955613"/>
                <a:ext cx="3246538" cy="2011052"/>
                <a:chOff x="6588290" y="1955613"/>
                <a:chExt cx="3246538" cy="2011052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6810162" y="2462903"/>
                  <a:ext cx="648000" cy="3240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7897269" y="3003295"/>
                  <a:ext cx="1692000" cy="8280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16" idx="0"/>
                  <a:endCxn id="27" idx="4"/>
                </p:cNvCxnSpPr>
                <p:nvPr/>
              </p:nvCxnSpPr>
              <p:spPr>
                <a:xfrm flipH="1" flipV="1">
                  <a:off x="6588290" y="2612591"/>
                  <a:ext cx="5312" cy="108339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endCxn id="21" idx="2"/>
                </p:cNvCxnSpPr>
                <p:nvPr/>
              </p:nvCxnSpPr>
              <p:spPr>
                <a:xfrm>
                  <a:off x="6847597" y="3966664"/>
                  <a:ext cx="569873" cy="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>
                  <a:stCxn id="30" idx="4"/>
                  <a:endCxn id="21" idx="0"/>
                </p:cNvCxnSpPr>
                <p:nvPr/>
              </p:nvCxnSpPr>
              <p:spPr>
                <a:xfrm>
                  <a:off x="7671812" y="3157291"/>
                  <a:ext cx="4966" cy="550066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30" idx="3"/>
                  <a:endCxn id="16" idx="7"/>
                </p:cNvCxnSpPr>
                <p:nvPr/>
              </p:nvCxnSpPr>
              <p:spPr>
                <a:xfrm flipH="1">
                  <a:off x="6776960" y="3081342"/>
                  <a:ext cx="711493" cy="69058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7912320" y="1955613"/>
                  <a:ext cx="1692000" cy="8280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>
                  <a:endCxn id="24" idx="2"/>
                </p:cNvCxnSpPr>
                <p:nvPr/>
              </p:nvCxnSpPr>
              <p:spPr>
                <a:xfrm flipV="1">
                  <a:off x="7931119" y="3955289"/>
                  <a:ext cx="1644400" cy="1137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>
                  <a:stCxn id="33" idx="4"/>
                  <a:endCxn id="24" idx="0"/>
                </p:cNvCxnSpPr>
                <p:nvPr/>
              </p:nvCxnSpPr>
              <p:spPr>
                <a:xfrm flipH="1">
                  <a:off x="9834827" y="2060137"/>
                  <a:ext cx="1" cy="16358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/>
            <p:cNvGrpSpPr/>
            <p:nvPr/>
          </p:nvGrpSpPr>
          <p:grpSpPr>
            <a:xfrm>
              <a:off x="832623" y="3486274"/>
              <a:ext cx="3755627" cy="2121191"/>
              <a:chOff x="6338507" y="2093405"/>
              <a:chExt cx="3755627" cy="2121191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338507" y="2093405"/>
                <a:ext cx="518615" cy="518615"/>
              </a:xfrm>
              <a:prstGeom prst="ellipse">
                <a:avLst/>
              </a:prstGeom>
              <a:solidFill>
                <a:srgbClr val="D34817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9575519" y="3695981"/>
                <a:ext cx="518615" cy="518615"/>
              </a:xfrm>
              <a:prstGeom prst="ellipse">
                <a:avLst/>
              </a:prstGeom>
              <a:solidFill>
                <a:srgbClr val="0000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414350" y="2909544"/>
                <a:ext cx="10945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id-ID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id-ID" sz="14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50" y="2909544"/>
                <a:ext cx="1094509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612815" y="5543742"/>
                <a:ext cx="10945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id-ID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id-ID" sz="1400" b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815" y="5543742"/>
                <a:ext cx="1094509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512211" y="3685194"/>
                <a:ext cx="1566803" cy="323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id-ID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√</m:t>
                      </m:r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id-ID" sz="14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11" y="3685194"/>
                <a:ext cx="1566803" cy="323871"/>
              </a:xfrm>
              <a:prstGeom prst="rect">
                <a:avLst/>
              </a:prstGeom>
              <a:blipFill rotWithShape="0"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28248" y="5548042"/>
                <a:ext cx="13521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id-ID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14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id-ID" sz="1400" b="1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8" y="5548042"/>
                <a:ext cx="1352168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7887214" y="2125719"/>
                <a:ext cx="2237312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d-ID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id-ID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id-ID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id-ID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id-ID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id-ID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d-ID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id-ID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d-ID" b="1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214" y="2125719"/>
                <a:ext cx="2237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13" b="-1290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1389951" y="4015911"/>
                <a:ext cx="360881" cy="323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b="0" i="1" smtClean="0">
                          <a:latin typeface="Cambria Math" panose="02040503050406030204" pitchFamily="18" charset="0"/>
                        </a:rPr>
                        <m:t>√5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51" y="4015911"/>
                <a:ext cx="360881" cy="323871"/>
              </a:xfrm>
              <a:prstGeom prst="rect">
                <a:avLst/>
              </a:prstGeom>
              <a:blipFill rotWithShape="0">
                <a:blip r:embed="rId7"/>
                <a:stretch>
                  <a:fillRect r="-3390" b="-188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1528512" y="4714844"/>
                <a:ext cx="502331" cy="323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d-ID" sz="1400" b="0" i="1" smtClean="0">
                        <a:latin typeface="Cambria Math" panose="02040503050406030204" pitchFamily="18" charset="0"/>
                      </a:rPr>
                      <m:t>2√</m:t>
                    </m:r>
                  </m:oMath>
                </a14:m>
                <a:r>
                  <a:rPr lang="id-ID" sz="1400" dirty="0" smtClean="0"/>
                  <a:t>2</a:t>
                </a:r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512" y="4714844"/>
                <a:ext cx="502331" cy="323871"/>
              </a:xfrm>
              <a:prstGeom prst="rect">
                <a:avLst/>
              </a:prstGeom>
              <a:blipFill rotWithShape="0">
                <a:blip r:embed="rId8"/>
                <a:stretch>
                  <a:fillRect r="-2439" b="-1851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/>
              <p:cNvSpPr txBox="1"/>
              <p:nvPr/>
            </p:nvSpPr>
            <p:spPr>
              <a:xfrm>
                <a:off x="3234712" y="4534876"/>
                <a:ext cx="502331" cy="323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d-ID" sz="14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d-ID" sz="1400" b="0" i="1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id-ID" sz="1400" dirty="0" smtClean="0"/>
                  <a:t>5</a:t>
                </a:r>
              </a:p>
            </p:txBody>
          </p:sp>
        </mc:Choice>
        <mc:Fallback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12" y="4534876"/>
                <a:ext cx="502331" cy="323871"/>
              </a:xfrm>
              <a:prstGeom prst="rect">
                <a:avLst/>
              </a:prstGeom>
              <a:blipFill rotWithShape="0">
                <a:blip r:embed="rId9"/>
                <a:stretch>
                  <a:fillRect r="-2439" b="-1886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3229267" y="3667231"/>
                <a:ext cx="502331" cy="323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d-ID" sz="14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d-ID" sz="1400" b="0" i="1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id-ID" sz="1400" dirty="0" smtClean="0"/>
                  <a:t>5</a:t>
                </a:r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67" y="3667231"/>
                <a:ext cx="502331" cy="323871"/>
              </a:xfrm>
              <a:prstGeom prst="rect">
                <a:avLst/>
              </a:prstGeom>
              <a:blipFill rotWithShape="0">
                <a:blip r:embed="rId9"/>
                <a:stretch>
                  <a:fillRect r="-2439" b="-1886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4205892" y="3999235"/>
                <a:ext cx="502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id-ID" sz="1400" dirty="0" smtClean="0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892" y="3999235"/>
                <a:ext cx="502331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/>
              <p:cNvSpPr txBox="1"/>
              <p:nvPr/>
            </p:nvSpPr>
            <p:spPr>
              <a:xfrm>
                <a:off x="2886148" y="5299256"/>
                <a:ext cx="502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id-ID" sz="1400" dirty="0" smtClean="0"/>
              </a:p>
            </p:txBody>
          </p:sp>
        </mc:Choice>
        <mc:Fallback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148" y="5299256"/>
                <a:ext cx="502331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1429926" y="5289093"/>
                <a:ext cx="502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d-ID" sz="1400" b="0" dirty="0" smtClean="0"/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926" y="5289093"/>
                <a:ext cx="502331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/>
              <p:cNvSpPr txBox="1"/>
              <p:nvPr/>
            </p:nvSpPr>
            <p:spPr>
              <a:xfrm>
                <a:off x="724339" y="4391822"/>
                <a:ext cx="502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id-ID" sz="1400" b="0" dirty="0" smtClean="0"/>
              </a:p>
            </p:txBody>
          </p:sp>
        </mc:Choice>
        <mc:Fallback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39" y="4391822"/>
                <a:ext cx="502331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/>
              <p:cNvSpPr txBox="1"/>
              <p:nvPr/>
            </p:nvSpPr>
            <p:spPr>
              <a:xfrm>
                <a:off x="2037589" y="4736557"/>
                <a:ext cx="502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d-ID" sz="1400" b="0" dirty="0" smtClean="0"/>
              </a:p>
            </p:txBody>
          </p:sp>
        </mc:Choice>
        <mc:Fallback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589" y="4736557"/>
                <a:ext cx="502331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ounded Rectangle 98"/>
              <p:cNvSpPr/>
              <p:nvPr/>
            </p:nvSpPr>
            <p:spPr>
              <a:xfrm>
                <a:off x="7238431" y="3799893"/>
                <a:ext cx="1137570" cy="4268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1200" dirty="0" smtClean="0"/>
                  <a:t>B = </a:t>
                </a:r>
                <a14:m>
                  <m:oMath xmlns:m="http://schemas.openxmlformats.org/officeDocument/2006/math">
                    <m:r>
                      <a:rPr lang="id-ID" sz="1200" i="1">
                        <a:latin typeface="Cambria Math" panose="02040503050406030204" pitchFamily="18" charset="0"/>
                      </a:rPr>
                      <m:t>√5</m:t>
                    </m:r>
                  </m:oMath>
                </a14:m>
                <a:r>
                  <a:rPr lang="id-ID" sz="1200" dirty="0" smtClean="0"/>
                  <a:t>+2</a:t>
                </a:r>
                <a14:m>
                  <m:oMath xmlns:m="http://schemas.openxmlformats.org/officeDocument/2006/math">
                    <m:r>
                      <a:rPr lang="id-ID" sz="1200" i="1">
                        <a:latin typeface="Cambria Math" panose="02040503050406030204" pitchFamily="18" charset="0"/>
                      </a:rPr>
                      <m:t>√5</m:t>
                    </m:r>
                  </m:oMath>
                </a14:m>
                <a:endParaRPr lang="id-ID" sz="1200" dirty="0"/>
              </a:p>
            </p:txBody>
          </p:sp>
        </mc:Choice>
        <mc:Fallback>
          <p:sp>
            <p:nvSpPr>
              <p:cNvPr id="99" name="Rounded 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431" y="3799893"/>
                <a:ext cx="1137570" cy="426835"/>
              </a:xfrm>
              <a:prstGeom prst="round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ounded Rectangle 100"/>
          <p:cNvSpPr/>
          <p:nvPr/>
        </p:nvSpPr>
        <p:spPr>
          <a:xfrm>
            <a:off x="8580785" y="3075725"/>
            <a:ext cx="1137570" cy="426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 smtClean="0"/>
              <a:t>A</a:t>
            </a:r>
            <a:endParaRPr lang="id-ID" sz="1200" dirty="0"/>
          </a:p>
        </p:txBody>
      </p:sp>
      <p:sp>
        <p:nvSpPr>
          <p:cNvPr id="102" name="Rounded Rectangle 101"/>
          <p:cNvSpPr/>
          <p:nvPr/>
        </p:nvSpPr>
        <p:spPr>
          <a:xfrm>
            <a:off x="9934718" y="3799893"/>
            <a:ext cx="1137570" cy="426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 smtClean="0"/>
              <a:t>D = 3+6</a:t>
            </a:r>
            <a:endParaRPr lang="id-ID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ounded Rectangle 102"/>
              <p:cNvSpPr/>
              <p:nvPr/>
            </p:nvSpPr>
            <p:spPr>
              <a:xfrm>
                <a:off x="5508859" y="4558196"/>
                <a:ext cx="1137570" cy="4268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900113" algn="l"/>
                  </a:tabLst>
                </a:pPr>
                <a:r>
                  <a:rPr lang="id-ID" sz="1200" dirty="0"/>
                  <a:t>C</a:t>
                </a:r>
                <a:r>
                  <a:rPr lang="id-ID" sz="1200" dirty="0" smtClean="0"/>
                  <a:t> = 3</a:t>
                </a:r>
                <a14:m>
                  <m:oMath xmlns:m="http://schemas.openxmlformats.org/officeDocument/2006/math">
                    <m:r>
                      <a:rPr lang="id-ID" sz="1200" i="1">
                        <a:latin typeface="Cambria Math" panose="02040503050406030204" pitchFamily="18" charset="0"/>
                      </a:rPr>
                      <m:t>√5</m:t>
                    </m:r>
                  </m:oMath>
                </a14:m>
                <a:r>
                  <a:rPr lang="id-ID" sz="1200" dirty="0" smtClean="0"/>
                  <a:t>+4</a:t>
                </a:r>
                <a:endParaRPr lang="id-ID" sz="1200" dirty="0"/>
              </a:p>
            </p:txBody>
          </p:sp>
        </mc:Choice>
        <mc:Fallback>
          <p:sp>
            <p:nvSpPr>
              <p:cNvPr id="103" name="Rounded 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859" y="4558196"/>
                <a:ext cx="1137570" cy="426835"/>
              </a:xfrm>
              <a:prstGeom prst="round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ounded Rectangle 103"/>
              <p:cNvSpPr/>
              <p:nvPr/>
            </p:nvSpPr>
            <p:spPr>
              <a:xfrm>
                <a:off x="6749644" y="4558947"/>
                <a:ext cx="1137570" cy="4268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1200" dirty="0"/>
                  <a:t>F</a:t>
                </a:r>
                <a:r>
                  <a:rPr lang="id-ID" sz="1200" dirty="0" smtClean="0"/>
                  <a:t> = 3</a:t>
                </a:r>
                <a14:m>
                  <m:oMath xmlns:m="http://schemas.openxmlformats.org/officeDocument/2006/math">
                    <m:r>
                      <a:rPr lang="id-ID" sz="1200" i="1">
                        <a:latin typeface="Cambria Math" panose="02040503050406030204" pitchFamily="18" charset="0"/>
                      </a:rPr>
                      <m:t>√5</m:t>
                    </m:r>
                  </m:oMath>
                </a14:m>
                <a:endParaRPr lang="id-ID" sz="1200" dirty="0"/>
              </a:p>
            </p:txBody>
          </p:sp>
        </mc:Choice>
        <mc:Fallback>
          <p:sp>
            <p:nvSpPr>
              <p:cNvPr id="104" name="Rounded 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644" y="4558947"/>
                <a:ext cx="1137570" cy="426835"/>
              </a:xfrm>
              <a:prstGeom prst="round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ounded Rectangle 104"/>
              <p:cNvSpPr/>
              <p:nvPr/>
            </p:nvSpPr>
            <p:spPr>
              <a:xfrm>
                <a:off x="8012000" y="4563924"/>
                <a:ext cx="1137570" cy="4268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1200" dirty="0" smtClean="0"/>
                  <a:t>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d-ID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d-ID" sz="12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  <m:r>
                      <a:rPr lang="id-ID" sz="1200" b="0" i="0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id-ID" sz="1200" dirty="0" smtClean="0"/>
                  <a:t>+4</a:t>
                </a:r>
                <a:endParaRPr lang="id-ID" sz="1200" dirty="0"/>
              </a:p>
            </p:txBody>
          </p:sp>
        </mc:Choice>
        <mc:Fallback>
          <p:sp>
            <p:nvSpPr>
              <p:cNvPr id="105" name="Rounded 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000" y="4563924"/>
                <a:ext cx="1137570" cy="426835"/>
              </a:xfrm>
              <a:prstGeom prst="round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ounded Rectangle 105"/>
              <p:cNvSpPr/>
              <p:nvPr/>
            </p:nvSpPr>
            <p:spPr>
              <a:xfrm>
                <a:off x="9252785" y="4558946"/>
                <a:ext cx="1314756" cy="4268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1200" dirty="0" smtClean="0"/>
                  <a:t>D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d-ID" sz="11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d-ID" sz="11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  <m:r>
                      <a:rPr lang="id-ID" sz="1100" b="0" i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id-ID" sz="1200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id-ID" sz="12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id-ID" sz="1200" dirty="0" smtClean="0"/>
                  <a:t>+6</a:t>
                </a:r>
              </a:p>
            </p:txBody>
          </p:sp>
        </mc:Choice>
        <mc:Fallback>
          <p:sp>
            <p:nvSpPr>
              <p:cNvPr id="106" name="Rounded 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785" y="4558946"/>
                <a:ext cx="1314756" cy="426835"/>
              </a:xfrm>
              <a:prstGeom prst="round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/>
          <p:cNvCxnSpPr>
            <a:stCxn id="101" idx="2"/>
            <a:endCxn id="99" idx="0"/>
          </p:cNvCxnSpPr>
          <p:nvPr/>
        </p:nvCxnSpPr>
        <p:spPr>
          <a:xfrm flipH="1">
            <a:off x="7807216" y="3502560"/>
            <a:ext cx="1342354" cy="297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1" idx="2"/>
            <a:endCxn id="102" idx="0"/>
          </p:cNvCxnSpPr>
          <p:nvPr/>
        </p:nvCxnSpPr>
        <p:spPr>
          <a:xfrm>
            <a:off x="9149570" y="3502560"/>
            <a:ext cx="1353933" cy="297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  <a:endCxn id="103" idx="0"/>
          </p:cNvCxnSpPr>
          <p:nvPr/>
        </p:nvCxnSpPr>
        <p:spPr>
          <a:xfrm flipH="1">
            <a:off x="6077644" y="4226728"/>
            <a:ext cx="1729572" cy="3314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99" idx="2"/>
            <a:endCxn id="104" idx="0"/>
          </p:cNvCxnSpPr>
          <p:nvPr/>
        </p:nvCxnSpPr>
        <p:spPr>
          <a:xfrm flipH="1">
            <a:off x="7318429" y="4226728"/>
            <a:ext cx="488787" cy="332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9" idx="2"/>
            <a:endCxn id="105" idx="0"/>
          </p:cNvCxnSpPr>
          <p:nvPr/>
        </p:nvCxnSpPr>
        <p:spPr>
          <a:xfrm>
            <a:off x="7807216" y="4226728"/>
            <a:ext cx="773569" cy="3371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99" idx="2"/>
            <a:endCxn id="106" idx="0"/>
          </p:cNvCxnSpPr>
          <p:nvPr/>
        </p:nvCxnSpPr>
        <p:spPr>
          <a:xfrm>
            <a:off x="7807216" y="4226728"/>
            <a:ext cx="2102947" cy="3322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165055" y="3781355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id-ID" sz="3600" dirty="0"/>
          </a:p>
        </p:txBody>
      </p:sp>
      <p:sp>
        <p:nvSpPr>
          <p:cNvPr id="120" name="TextBox 119"/>
          <p:cNvSpPr txBox="1"/>
          <p:nvPr/>
        </p:nvSpPr>
        <p:spPr>
          <a:xfrm>
            <a:off x="7533743" y="4596753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id-ID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/>
              <p:cNvSpPr txBox="1"/>
              <p:nvPr/>
            </p:nvSpPr>
            <p:spPr>
              <a:xfrm>
                <a:off x="442051" y="6160362"/>
                <a:ext cx="671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*It needs the coordinate information to get the value of </a:t>
                </a:r>
                <a14:m>
                  <m:oMath xmlns:m="http://schemas.openxmlformats.org/officeDocument/2006/math">
                    <m:r>
                      <a:rPr lang="id-ID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id-ID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id-ID" dirty="0" smtClean="0"/>
              </a:p>
            </p:txBody>
          </p:sp>
        </mc:Choice>
        <mc:Fallback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51" y="6160362"/>
                <a:ext cx="6719468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817" t="-10000" b="-26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1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Algorithm testing : a*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44562" y="2451355"/>
            <a:ext cx="4827390" cy="847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d-ID" sz="3600" dirty="0" smtClean="0"/>
              <a:t>Time Complexity	: </a:t>
            </a:r>
            <a:r>
              <a:rPr lang="id-ID" sz="3600" i="1" dirty="0" smtClean="0">
                <a:solidFill>
                  <a:schemeClr val="dk1"/>
                </a:solidFill>
              </a:rPr>
              <a:t>O</a:t>
            </a:r>
            <a:r>
              <a:rPr lang="id-ID" sz="3600" dirty="0" smtClean="0">
                <a:solidFill>
                  <a:schemeClr val="dk1"/>
                </a:solidFill>
              </a:rPr>
              <a:t>(</a:t>
            </a:r>
            <a:r>
              <a:rPr lang="id-ID" sz="3600" i="1" dirty="0" smtClean="0">
                <a:solidFill>
                  <a:schemeClr val="dk1"/>
                </a:solidFill>
              </a:rPr>
              <a:t>V</a:t>
            </a:r>
            <a:r>
              <a:rPr lang="id-ID" sz="3600" dirty="0" smtClean="0">
                <a:solidFill>
                  <a:schemeClr val="dk1"/>
                </a:solidFill>
              </a:rPr>
              <a:t> )</a:t>
            </a:r>
            <a:r>
              <a:rPr lang="id-ID" sz="3600" dirty="0" smtClean="0"/>
              <a:t> </a:t>
            </a:r>
            <a:endParaRPr lang="id-ID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549318" y="4074953"/>
            <a:ext cx="2413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 smtClean="0"/>
              <a:t>Applicable?</a:t>
            </a:r>
            <a:r>
              <a:rPr lang="id-ID" b="1" dirty="0" smtClean="0"/>
              <a:t>  </a:t>
            </a:r>
            <a:endParaRPr lang="id-ID" sz="6000" b="1" dirty="0">
              <a:solidFill>
                <a:srgbClr val="00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62864" y="3782565"/>
            <a:ext cx="849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b="1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id-ID" sz="6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84" y="2451355"/>
            <a:ext cx="5189938" cy="39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Shortest path algorithm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080028"/>
              </p:ext>
            </p:extLst>
          </p:nvPr>
        </p:nvGraphicFramePr>
        <p:xfrm>
          <a:off x="1580737" y="2417838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Algorithm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Time Complexity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Dijkstra ( </a:t>
                      </a:r>
                      <a:r>
                        <a:rPr lang="id-ID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list 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id-ID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id-ID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id-ID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id-ID" sz="1800" b="0" i="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id-ID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Floyd-Warshall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id-ID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id-ID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id-ID" sz="1800" b="0" i="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id-ID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Bellman-Ford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id-ID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id-ID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</a:t>
                      </a:r>
                      <a:r>
                        <a:rPr lang="id-ID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A*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id-ID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id-ID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id-ID" sz="1800" b="0" i="1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id-ID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41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Distance Calculation </a:t>
            </a:r>
            <a:r>
              <a:rPr lang="id-ID" dirty="0" smtClean="0"/>
              <a:t>Comparison </a:t>
            </a:r>
            <a:br>
              <a:rPr lang="id-ID" dirty="0" smtClean="0"/>
            </a:br>
            <a:r>
              <a:rPr lang="id-ID" dirty="0"/>
              <a:t>(</a:t>
            </a:r>
            <a:r>
              <a:rPr lang="id-ID" dirty="0" smtClean="0"/>
              <a:t>in meters)</a:t>
            </a:r>
            <a:endParaRPr lang="id-ID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452464"/>
              </p:ext>
            </p:extLst>
          </p:nvPr>
        </p:nvGraphicFramePr>
        <p:xfrm>
          <a:off x="1083215" y="2064855"/>
          <a:ext cx="9889589" cy="4406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2771"/>
                <a:gridCol w="1559711"/>
                <a:gridCol w="1211203"/>
                <a:gridCol w="1485437"/>
                <a:gridCol w="1851084"/>
                <a:gridCol w="1622555"/>
                <a:gridCol w="1696828"/>
              </a:tblGrid>
              <a:tr h="826179">
                <a:tc>
                  <a:txBody>
                    <a:bodyPr/>
                    <a:lstStyle/>
                    <a:p>
                      <a:pPr algn="l" fontAlgn="ctr"/>
                      <a:r>
                        <a:rPr lang="id-ID" sz="1600" b="1" u="none" strike="noStrike" dirty="0">
                          <a:effectLst/>
                        </a:rPr>
                        <a:t>No.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u="none" strike="noStrike" dirty="0">
                          <a:effectLst/>
                        </a:rPr>
                        <a:t>Scenario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u="none" strike="noStrike" dirty="0">
                          <a:effectLst/>
                        </a:rPr>
                        <a:t>Source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u="none" strike="noStrike" dirty="0">
                          <a:effectLst/>
                        </a:rPr>
                        <a:t>Destination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Shortest Path Distance from System (SPD_S)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Shortest Path Distance in Real (SPD_R)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u="none" strike="noStrike" dirty="0">
                          <a:effectLst/>
                        </a:rPr>
                        <a:t>Deviation (|SP_S - SP_R|)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1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Same Building, Same Z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IF3.03.04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IF3.03.05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8.661221996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2.661221996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2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IF3.02.05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IF3.02.01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34.78388051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34.7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0.083880508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3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IF3.01.02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21.56047226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21.7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0.139527743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4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Same Building, Different Z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 dirty="0">
                          <a:effectLst/>
                        </a:rPr>
                        <a:t>IF3.03.03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IF3.02.05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38.7783564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34.1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4.6783564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5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IF3.03.03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41.18405404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35.4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5.784054043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6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IF2.01.10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IF2.02.09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36.66114963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5.661149626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7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Different Building, same Z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IF2.01.05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69.19729964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69.3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 dirty="0">
                          <a:effectLst/>
                        </a:rPr>
                        <a:t>0.102700358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8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IF2.01.10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IF3.01.08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102.1953267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94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 dirty="0">
                          <a:effectLst/>
                        </a:rPr>
                        <a:t>8.195326717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9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IF2.01.10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IF1.01.01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120.0752443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114.2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5.875244347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10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Different Building, Different Z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IF2.02.05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78.71397663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79.6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0.886023374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11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IF2.02.01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IF3.01.02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120.9040472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7.804047212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12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IF3.03.04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IF2.01.05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87.21359285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87.6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 dirty="0">
                          <a:effectLst/>
                        </a:rPr>
                        <a:t>0.386407153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93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>
                          <a:effectLst/>
                        </a:rPr>
                        <a:t>AVERAGE</a:t>
                      </a:r>
                      <a:endParaRPr lang="id-ID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34" marR="14034" marT="140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3.521495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8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Distance Calculation </a:t>
            </a:r>
            <a:r>
              <a:rPr lang="id-ID" dirty="0" smtClean="0"/>
              <a:t>Comparison </a:t>
            </a:r>
            <a:br>
              <a:rPr lang="id-ID" dirty="0" smtClean="0"/>
            </a:br>
            <a:r>
              <a:rPr lang="id-ID" dirty="0"/>
              <a:t>(</a:t>
            </a:r>
            <a:r>
              <a:rPr lang="id-ID" dirty="0" smtClean="0"/>
              <a:t>in meters)</a:t>
            </a:r>
            <a:endParaRPr lang="id-ID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9603701"/>
              </p:ext>
            </p:extLst>
          </p:nvPr>
        </p:nvGraphicFramePr>
        <p:xfrm>
          <a:off x="1069849" y="2093974"/>
          <a:ext cx="10058399" cy="4461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0671"/>
                <a:gridCol w="1586335"/>
                <a:gridCol w="1231876"/>
                <a:gridCol w="1510792"/>
                <a:gridCol w="1882683"/>
                <a:gridCol w="1650252"/>
                <a:gridCol w="1725790"/>
              </a:tblGrid>
              <a:tr h="836544">
                <a:tc>
                  <a:txBody>
                    <a:bodyPr/>
                    <a:lstStyle/>
                    <a:p>
                      <a:pPr algn="l" fontAlgn="ctr"/>
                      <a:r>
                        <a:rPr lang="id-ID" sz="1600" b="1" u="none" strike="noStrike" dirty="0">
                          <a:effectLst/>
                        </a:rPr>
                        <a:t>No.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u="none" strike="noStrike" dirty="0">
                          <a:effectLst/>
                        </a:rPr>
                        <a:t>Scenario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u="none" strike="noStrike" dirty="0">
                          <a:effectLst/>
                        </a:rPr>
                        <a:t>Source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u="none" strike="noStrike" dirty="0">
                          <a:effectLst/>
                        </a:rPr>
                        <a:t>Destination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Closed Path Distance from System (CP_S)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Closed Path Distance in Real(CP_R)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u="none" strike="noStrike" dirty="0">
                          <a:effectLst/>
                        </a:rPr>
                        <a:t>Deviation (CP_S-CP_R)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1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Same Building, Same Z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IF3.03.04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IF3.03.05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8.661221996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2.661221996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2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IF3.02.05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IF3.02.01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34.78388051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34.7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0.083880508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3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IF3.01.02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21.56047226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21.7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0.139527743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4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Same Building, Different Z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IF3.03.03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IF3.02.05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38.7783564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34.1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4.6783564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5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IF3.03.03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41.18405404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35.4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5.784054043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6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IF2.01.10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IF2.02.09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36.66114963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5.661149626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7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Different Building, same Z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IF2.01.05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168.010905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168.8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0.789095019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8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IF2.01.10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IF3.01.08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102.1953267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94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8.195326717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9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IF2.01.10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IF1.01.01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140.9867135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135.5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5.48671352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10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Different Building, Different Z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 dirty="0">
                          <a:effectLst/>
                        </a:rPr>
                        <a:t>IF2.02.05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177.5121245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177.8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0.287875482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11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IF2.02.01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IF3.01.02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234.2925391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234.6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0.307460939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12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IF3.03.04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600" u="none" strike="noStrike">
                          <a:effectLst/>
                        </a:rPr>
                        <a:t>IF2.01.05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187.8782596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184.8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>
                          <a:effectLst/>
                        </a:rPr>
                        <a:t>3.07825964</a:t>
                      </a:r>
                      <a:endParaRPr lang="id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848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id-ID" sz="1600" u="none" strike="noStrike" dirty="0">
                          <a:effectLst/>
                        </a:rPr>
                        <a:t>AVERAGE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600" u="none" strike="noStrike" dirty="0">
                          <a:effectLst/>
                        </a:rPr>
                        <a:t>3.096076803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81" marR="13581" marT="135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01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Distance deviation fluctuation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1" y="2106062"/>
            <a:ext cx="4982159" cy="2997564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369" y="2100894"/>
            <a:ext cx="4996879" cy="3014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772554" y="5554008"/>
            <a:ext cx="2652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5400" b="1" dirty="0" smtClean="0">
                <a:solidFill>
                  <a:srgbClr val="00B050"/>
                </a:solidFill>
              </a:rPr>
              <a:t>WHY??</a:t>
            </a:r>
            <a:endParaRPr lang="id-ID" sz="5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662393" y="3968158"/>
            <a:ext cx="2916000" cy="2187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580935" y="4372044"/>
            <a:ext cx="3706173" cy="1964831"/>
            <a:chOff x="1580935" y="4372044"/>
            <a:chExt cx="3706173" cy="1964831"/>
          </a:xfrm>
        </p:grpSpPr>
        <p:sp>
          <p:nvSpPr>
            <p:cNvPr id="10" name="Oval Callout 9"/>
            <p:cNvSpPr/>
            <p:nvPr/>
          </p:nvSpPr>
          <p:spPr>
            <a:xfrm flipH="1">
              <a:off x="1580935" y="5302899"/>
              <a:ext cx="1773415" cy="689317"/>
            </a:xfrm>
            <a:prstGeom prst="wedgeEllipseCallout">
              <a:avLst>
                <a:gd name="adj1" fmla="val -66048"/>
                <a:gd name="adj2" fmla="val 1053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smtClean="0"/>
                <a:t>Floyd-Warshall</a:t>
              </a:r>
              <a:endParaRPr lang="id-ID" dirty="0"/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3872730" y="5647558"/>
              <a:ext cx="1414378" cy="689317"/>
            </a:xfrm>
            <a:prstGeom prst="wedgeEllipseCallout">
              <a:avLst>
                <a:gd name="adj1" fmla="val -61612"/>
                <a:gd name="adj2" fmla="val 645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smtClean="0"/>
                <a:t>Dijkstra</a:t>
              </a:r>
              <a:endParaRPr lang="id-ID" dirty="0"/>
            </a:p>
          </p:txBody>
        </p:sp>
        <p:sp>
          <p:nvSpPr>
            <p:cNvPr id="12" name="Oval Callout 11"/>
            <p:cNvSpPr/>
            <p:nvPr/>
          </p:nvSpPr>
          <p:spPr>
            <a:xfrm>
              <a:off x="3476438" y="4557036"/>
              <a:ext cx="1550056" cy="745863"/>
            </a:xfrm>
            <a:prstGeom prst="wedgeEllipseCallout">
              <a:avLst>
                <a:gd name="adj1" fmla="val -37531"/>
                <a:gd name="adj2" fmla="val 1620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smtClean="0"/>
                <a:t>Bellman-Ford</a:t>
              </a:r>
              <a:endParaRPr lang="id-ID" dirty="0"/>
            </a:p>
          </p:txBody>
        </p:sp>
        <p:sp>
          <p:nvSpPr>
            <p:cNvPr id="13" name="Oval Callout 12"/>
            <p:cNvSpPr/>
            <p:nvPr/>
          </p:nvSpPr>
          <p:spPr>
            <a:xfrm>
              <a:off x="1900751" y="4372044"/>
              <a:ext cx="1414378" cy="689317"/>
            </a:xfrm>
            <a:prstGeom prst="wedgeEllipseCallout">
              <a:avLst>
                <a:gd name="adj1" fmla="val 72662"/>
                <a:gd name="adj2" fmla="val 1278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smtClean="0"/>
                <a:t>A*</a:t>
              </a:r>
              <a:endParaRPr lang="id-ID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41" y="3803708"/>
            <a:ext cx="2194667" cy="2131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662319" y="3967639"/>
            <a:ext cx="2916593" cy="2187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0826" y="3379657"/>
            <a:ext cx="1739133" cy="3090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3023" y="3652481"/>
            <a:ext cx="5007395" cy="281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56496"/>
            <a:ext cx="10058400" cy="1609344"/>
          </a:xfrm>
        </p:spPr>
        <p:txBody>
          <a:bodyPr/>
          <a:lstStyle/>
          <a:p>
            <a:pPr algn="ctr"/>
            <a:r>
              <a:rPr lang="id-ID" dirty="0" smtClean="0"/>
              <a:t>System vs real life</a:t>
            </a:r>
            <a:endParaRPr lang="id-ID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891041"/>
              </p:ext>
            </p:extLst>
          </p:nvPr>
        </p:nvGraphicFramePr>
        <p:xfrm>
          <a:off x="774553" y="1769208"/>
          <a:ext cx="10058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/>
                <a:gridCol w="502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SYSTEM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REAL LIFE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Approximate Geotagging </a:t>
                      </a:r>
                      <a:r>
                        <a:rPr lang="id-ID" dirty="0" smtClean="0"/>
                        <a:t>Nodes’ Location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Real Geo</a:t>
                      </a:r>
                      <a:r>
                        <a:rPr lang="id-ID" baseline="0" dirty="0" smtClean="0"/>
                        <a:t>location Node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Result</a:t>
                      </a:r>
                      <a:r>
                        <a:rPr lang="id-ID" baseline="0" dirty="0" smtClean="0"/>
                        <a:t> of </a:t>
                      </a:r>
                      <a:r>
                        <a:rPr lang="id-ID" dirty="0" smtClean="0"/>
                        <a:t>Calculation Process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Result of Measurement Process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Don’t care about low stair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Low stair</a:t>
                      </a:r>
                      <a:r>
                        <a:rPr lang="id-ID" baseline="0" dirty="0" smtClean="0"/>
                        <a:t> will be measured</a:t>
                      </a:r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2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conclution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30340"/>
            <a:ext cx="10058400" cy="405079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Indoor Routing System could be implemented using three dimensional spaces.</a:t>
            </a:r>
          </a:p>
          <a:p>
            <a:pPr algn="just"/>
            <a:r>
              <a:rPr lang="en-US" dirty="0" smtClean="0"/>
              <a:t>The most suitable Shortest Path Algorithm to the three dimensional spaces data between </a:t>
            </a:r>
            <a:r>
              <a:rPr lang="en-US" dirty="0" err="1" smtClean="0"/>
              <a:t>Dijkstra</a:t>
            </a:r>
            <a:r>
              <a:rPr lang="en-US" dirty="0" smtClean="0"/>
              <a:t>, Floyd-</a:t>
            </a:r>
            <a:r>
              <a:rPr lang="en-US" dirty="0" err="1" smtClean="0"/>
              <a:t>Warshall</a:t>
            </a:r>
            <a:r>
              <a:rPr lang="en-US" dirty="0" smtClean="0"/>
              <a:t>, Bellman-Ford, and A* Algorithms is A* Algorithm that give the smallest value of execution time.</a:t>
            </a:r>
            <a:endParaRPr lang="id-ID" dirty="0" smtClean="0"/>
          </a:p>
          <a:p>
            <a:pPr algn="just"/>
            <a:r>
              <a:rPr lang="id-ID" dirty="0" smtClean="0"/>
              <a:t>Floyd-Warshall and Bellman-Ford algorithms are not yet can be implemented in this case because </a:t>
            </a:r>
            <a:r>
              <a:rPr lang="en-US" dirty="0" smtClean="0"/>
              <a:t>Floyd–</a:t>
            </a:r>
            <a:r>
              <a:rPr lang="en-US" dirty="0" err="1" smtClean="0"/>
              <a:t>Warshall</a:t>
            </a:r>
            <a:r>
              <a:rPr lang="en-US" dirty="0" smtClean="0"/>
              <a:t> algorithm solves all pairs shortest </a:t>
            </a:r>
            <a:r>
              <a:rPr lang="id-ID" dirty="0" smtClean="0"/>
              <a:t>distance, </a:t>
            </a:r>
            <a:r>
              <a:rPr lang="en-US" dirty="0" smtClean="0"/>
              <a:t>Bellman–Ford </a:t>
            </a:r>
            <a:r>
              <a:rPr lang="en-US" dirty="0" err="1" smtClean="0"/>
              <a:t>algorith</a:t>
            </a:r>
            <a:r>
              <a:rPr lang="id-ID" dirty="0" smtClean="0"/>
              <a:t>m</a:t>
            </a:r>
            <a:r>
              <a:rPr lang="en-US" dirty="0" smtClean="0"/>
              <a:t> solves the single-source problem if edge weights may be negative</a:t>
            </a:r>
            <a:r>
              <a:rPr lang="id-ID" dirty="0" smtClean="0"/>
              <a:t>, and both algorithms are not resulting the path but just the shortest distance value</a:t>
            </a:r>
            <a:r>
              <a:rPr lang="en-US" dirty="0" smtClean="0"/>
              <a:t>.</a:t>
            </a:r>
            <a:r>
              <a:rPr lang="id-ID" dirty="0" smtClean="0"/>
              <a:t> Modification of these algorithms may could make it work.</a:t>
            </a:r>
            <a:endParaRPr lang="en-US" dirty="0" smtClean="0"/>
          </a:p>
          <a:p>
            <a:pPr algn="just"/>
            <a:r>
              <a:rPr lang="id-ID" dirty="0" smtClean="0"/>
              <a:t>This System still lack of resulting the exact distance after it compared with the distance in real life. There are a few reason of this lackness such as the process in getting the nodes’ coordinate is still not accurate enough and for buildings that have a bit length of stairs to connect to the outter space, it assumed as one heigh level, so there will be a little bit difference between the calculation result and the measurement result. In this case, the calculation result could be called as an APPROXIMATE DISTANCE.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599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Future work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Add </a:t>
            </a:r>
            <a:r>
              <a:rPr lang="en-US" dirty="0"/>
              <a:t>some more dataset until the whole area of Telkom University. After that, it could be published in college's website so this system could be used for everyone.</a:t>
            </a:r>
          </a:p>
          <a:p>
            <a:pPr algn="just"/>
            <a:r>
              <a:rPr lang="en-US" dirty="0" smtClean="0"/>
              <a:t>Find </a:t>
            </a:r>
            <a:r>
              <a:rPr lang="en-US" dirty="0"/>
              <a:t>another better way to get the exact longitude and latitude for the points. One of the examples is take a long walk from points to points and record the Longitude and Latitude coordinates.</a:t>
            </a:r>
          </a:p>
          <a:p>
            <a:pPr algn="just"/>
            <a:r>
              <a:rPr lang="en-US" dirty="0" smtClean="0"/>
              <a:t>It </a:t>
            </a:r>
            <a:r>
              <a:rPr lang="en-US" dirty="0"/>
              <a:t>would be better if the graph could be viewed with the 3D blueprints of the buildings. </a:t>
            </a:r>
            <a:endParaRPr lang="id-ID" dirty="0" smtClean="0"/>
          </a:p>
          <a:p>
            <a:pPr algn="just"/>
            <a:r>
              <a:rPr lang="id-ID" dirty="0" smtClean="0"/>
              <a:t>Try to implement hub labeling algorithm to get the shortest path.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780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1028" name="Picture 4" descr="https://cdn.vectorstock.com/i/composite/01,75/light-bulb-geek-cartoon-vector-15101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3" y="2911522"/>
            <a:ext cx="3619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0" y="1911938"/>
            <a:ext cx="8117034" cy="4050792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800" dirty="0" smtClean="0"/>
              <a:t>Modeling </a:t>
            </a:r>
            <a:r>
              <a:rPr lang="en-US" sz="2800" dirty="0"/>
              <a:t>the 3D coordinates of multi-floored building.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dirty="0" smtClean="0"/>
              <a:t>Plotting </a:t>
            </a:r>
            <a:r>
              <a:rPr lang="en-US" sz="2800" dirty="0"/>
              <a:t>the coordinates </a:t>
            </a:r>
            <a:r>
              <a:rPr lang="en-US" sz="2800" dirty="0" err="1" smtClean="0"/>
              <a:t>th</a:t>
            </a:r>
            <a:r>
              <a:rPr lang="id-ID" sz="2800" dirty="0" smtClean="0"/>
              <a:t>at</a:t>
            </a:r>
            <a:r>
              <a:rPr lang="en-US" sz="2800" dirty="0" smtClean="0"/>
              <a:t> derived </a:t>
            </a:r>
            <a:r>
              <a:rPr lang="en-US" sz="2800" dirty="0"/>
              <a:t>from the earth coordinates.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dirty="0" smtClean="0"/>
              <a:t>Implementing </a:t>
            </a:r>
            <a:r>
              <a:rPr lang="en-US" sz="2800" dirty="0"/>
              <a:t>the road network algorithm in 3D model.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dirty="0" smtClean="0"/>
              <a:t>Analyzing </a:t>
            </a:r>
            <a:r>
              <a:rPr lang="en-US" sz="2800" dirty="0"/>
              <a:t>the performance of road </a:t>
            </a:r>
            <a:r>
              <a:rPr lang="en-US" sz="2800" dirty="0" smtClean="0"/>
              <a:t>network </a:t>
            </a:r>
            <a:r>
              <a:rPr lang="en-US" sz="2800" dirty="0"/>
              <a:t>algorithm in 3D model.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87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676" y="2534149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/>
              <a:t>Thankyou</a:t>
            </a:r>
            <a:r>
              <a:rPr lang="en-US" sz="7200" dirty="0" smtClean="0"/>
              <a:t> </a:t>
            </a:r>
            <a:r>
              <a:rPr lang="en-US" sz="7200" dirty="0" smtClean="0">
                <a:sym typeface="Wingdings" panose="05000000000000000000" pitchFamily="2" charset="2"/>
              </a:rPr>
              <a:t>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97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6488" y="2021009"/>
            <a:ext cx="4655946" cy="160934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Three Dimensional Spaces</a:t>
            </a:r>
            <a:endParaRPr lang="en-US" dirty="0"/>
          </a:p>
        </p:txBody>
      </p:sp>
      <p:pic>
        <p:nvPicPr>
          <p:cNvPr id="1032" name="Picture 8" descr="http://images.tutorvista.com/cms/images/113/cartesian-plane-3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78" y="1126517"/>
            <a:ext cx="5163246" cy="44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thumbs.dreamstime.com/x/edifcio-dos-desenhos-animados-2265085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3990" r="984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168" y="2021009"/>
            <a:ext cx="1733763" cy="202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8039" y="5176192"/>
            <a:ext cx="30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= Longitude ( Decimal )</a:t>
            </a:r>
            <a:endParaRPr lang="id-ID" dirty="0"/>
          </a:p>
        </p:txBody>
      </p:sp>
      <p:sp>
        <p:nvSpPr>
          <p:cNvPr id="14" name="TextBox 13"/>
          <p:cNvSpPr txBox="1"/>
          <p:nvPr/>
        </p:nvSpPr>
        <p:spPr>
          <a:xfrm>
            <a:off x="9505124" y="3185474"/>
            <a:ext cx="30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= Latitude ( Decimal )</a:t>
            </a:r>
            <a:endParaRPr lang="id-ID" dirty="0"/>
          </a:p>
        </p:txBody>
      </p:sp>
      <p:sp>
        <p:nvSpPr>
          <p:cNvPr id="15" name="TextBox 14"/>
          <p:cNvSpPr txBox="1"/>
          <p:nvPr/>
        </p:nvSpPr>
        <p:spPr>
          <a:xfrm>
            <a:off x="6382061" y="1183774"/>
            <a:ext cx="36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= Heigh / Floor Level ( Ordinal 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298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519" y="484632"/>
            <a:ext cx="3443845" cy="3837986"/>
          </a:xfrm>
        </p:spPr>
        <p:txBody>
          <a:bodyPr>
            <a:normAutofit/>
          </a:bodyPr>
          <a:lstStyle/>
          <a:p>
            <a:r>
              <a:rPr lang="en-US" dirty="0" smtClean="0"/>
              <a:t>three dimensional spaces Structure</a:t>
            </a:r>
            <a:endParaRPr lang="en-US" dirty="0"/>
          </a:p>
        </p:txBody>
      </p:sp>
      <p:sp>
        <p:nvSpPr>
          <p:cNvPr id="3" name="Oval 2">
            <a:hlinkClick r:id="rId2" action="ppaction://hlinkfile"/>
          </p:cNvPr>
          <p:cNvSpPr/>
          <p:nvPr/>
        </p:nvSpPr>
        <p:spPr>
          <a:xfrm>
            <a:off x="1100733" y="4168898"/>
            <a:ext cx="2019840" cy="201418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>
                <a:solidFill>
                  <a:schemeClr val="bg1"/>
                </a:solidFill>
                <a:latin typeface="+mj-lt"/>
              </a:rPr>
              <a:t>CHECK</a:t>
            </a:r>
          </a:p>
          <a:p>
            <a:pPr algn="ctr"/>
            <a:r>
              <a:rPr lang="id-ID" sz="2400" b="1" dirty="0" smtClean="0">
                <a:solidFill>
                  <a:schemeClr val="bg1"/>
                </a:solidFill>
                <a:latin typeface="+mj-lt"/>
              </a:rPr>
              <a:t>THE MAP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27" y="727364"/>
            <a:ext cx="533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6" y="2455072"/>
            <a:ext cx="11118163" cy="3698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6" y="2276327"/>
            <a:ext cx="11024742" cy="36949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exaMPLE : e BUILDING</a:t>
            </a:r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20" y="2346118"/>
            <a:ext cx="11024742" cy="36250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28" y="2417697"/>
            <a:ext cx="11262406" cy="3487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86" y="2463484"/>
            <a:ext cx="11222848" cy="32318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42" y="2561019"/>
            <a:ext cx="11265970" cy="3201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982" y="2791113"/>
            <a:ext cx="11393867" cy="2951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736" y="1787856"/>
            <a:ext cx="11420777" cy="438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0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519" y="484632"/>
            <a:ext cx="3443845" cy="3837986"/>
          </a:xfrm>
        </p:spPr>
        <p:txBody>
          <a:bodyPr>
            <a:normAutofit/>
          </a:bodyPr>
          <a:lstStyle/>
          <a:p>
            <a:r>
              <a:rPr lang="en-US" dirty="0" smtClean="0"/>
              <a:t>three dimensional spaces Structure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49" y="126609"/>
            <a:ext cx="6149371" cy="65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5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415" y="-338913"/>
            <a:ext cx="4365676" cy="311169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three dimensional spaces Structure</a:t>
            </a:r>
            <a:endParaRPr lang="en-US" sz="48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48" y="141349"/>
            <a:ext cx="5819851" cy="656893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59541" y="2560737"/>
            <a:ext cx="3586295" cy="3693319"/>
            <a:chOff x="1017338" y="2870226"/>
            <a:chExt cx="3586295" cy="3693319"/>
          </a:xfrm>
        </p:grpSpPr>
        <p:sp>
          <p:nvSpPr>
            <p:cNvPr id="5" name="Oval 4"/>
            <p:cNvSpPr/>
            <p:nvPr/>
          </p:nvSpPr>
          <p:spPr>
            <a:xfrm>
              <a:off x="1017344" y="2888787"/>
              <a:ext cx="297211" cy="2972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017343" y="3445301"/>
              <a:ext cx="297211" cy="297211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/>
            <p:cNvSpPr/>
            <p:nvPr/>
          </p:nvSpPr>
          <p:spPr>
            <a:xfrm>
              <a:off x="1017342" y="4015474"/>
              <a:ext cx="297211" cy="29721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1017341" y="4571994"/>
              <a:ext cx="297211" cy="29721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/>
            <p:cNvSpPr/>
            <p:nvPr/>
          </p:nvSpPr>
          <p:spPr>
            <a:xfrm>
              <a:off x="1017340" y="5647136"/>
              <a:ext cx="297211" cy="29721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/>
            <p:cNvSpPr/>
            <p:nvPr/>
          </p:nvSpPr>
          <p:spPr>
            <a:xfrm>
              <a:off x="1017339" y="6203659"/>
              <a:ext cx="297211" cy="297211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FFC0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55465" y="2870226"/>
              <a:ext cx="3248168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= 1</a:t>
              </a:r>
              <a:r>
                <a:rPr lang="id-ID" baseline="30000" dirty="0" smtClean="0"/>
                <a:t>st</a:t>
              </a:r>
              <a:r>
                <a:rPr lang="id-ID" dirty="0" smtClean="0"/>
                <a:t> floor ( Z = 1 )</a:t>
              </a:r>
            </a:p>
            <a:p>
              <a:endParaRPr lang="id-ID" dirty="0" smtClean="0"/>
            </a:p>
            <a:p>
              <a:r>
                <a:rPr lang="id-ID" dirty="0" smtClean="0"/>
                <a:t>= 2</a:t>
              </a:r>
              <a:r>
                <a:rPr lang="id-ID" baseline="30000" dirty="0" smtClean="0"/>
                <a:t>nd</a:t>
              </a:r>
              <a:r>
                <a:rPr lang="id-ID" dirty="0" smtClean="0"/>
                <a:t> floor ( Z = 2 )</a:t>
              </a:r>
            </a:p>
            <a:p>
              <a:endParaRPr lang="id-ID" dirty="0"/>
            </a:p>
            <a:p>
              <a:r>
                <a:rPr lang="id-ID" dirty="0" smtClean="0"/>
                <a:t>= 3</a:t>
              </a:r>
              <a:r>
                <a:rPr lang="id-ID" baseline="30000" dirty="0" smtClean="0"/>
                <a:t>rd</a:t>
              </a:r>
              <a:r>
                <a:rPr lang="id-ID" dirty="0" smtClean="0"/>
                <a:t> floor ( Z = 3 )</a:t>
              </a:r>
            </a:p>
            <a:p>
              <a:endParaRPr lang="id-ID" dirty="0" smtClean="0"/>
            </a:p>
            <a:p>
              <a:r>
                <a:rPr lang="id-ID" dirty="0" smtClean="0"/>
                <a:t>= stair</a:t>
              </a:r>
            </a:p>
            <a:p>
              <a:endParaRPr lang="id-ID" dirty="0"/>
            </a:p>
            <a:p>
              <a:r>
                <a:rPr lang="id-ID" dirty="0" smtClean="0"/>
                <a:t>= room</a:t>
              </a:r>
            </a:p>
            <a:p>
              <a:endParaRPr lang="id-ID" dirty="0" smtClean="0"/>
            </a:p>
            <a:p>
              <a:r>
                <a:rPr lang="id-ID" dirty="0" smtClean="0"/>
                <a:t>= open outer corridor</a:t>
              </a:r>
            </a:p>
            <a:p>
              <a:endParaRPr lang="id-ID" dirty="0" smtClean="0"/>
            </a:p>
            <a:p>
              <a:r>
                <a:rPr lang="id-ID" dirty="0" smtClean="0"/>
                <a:t>= close outer corridor</a:t>
              </a:r>
              <a:endParaRPr lang="id-ID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17338" y="5104264"/>
              <a:ext cx="297211" cy="29721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61421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distance </a:t>
            </a:r>
            <a:r>
              <a:rPr lang="en-US" dirty="0" smtClean="0"/>
              <a:t>between two </a:t>
            </a:r>
            <a:r>
              <a:rPr lang="en-US" dirty="0" smtClean="0"/>
              <a:t>points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using </a:t>
            </a:r>
            <a:r>
              <a:rPr lang="id-ID" dirty="0" smtClean="0">
                <a:solidFill>
                  <a:schemeClr val="accent1"/>
                </a:solidFill>
              </a:rPr>
              <a:t>haversine formula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70" y="2625250"/>
            <a:ext cx="9387756" cy="134110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909471" y="4497632"/>
            <a:ext cx="4379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 </a:t>
            </a:r>
            <a:r>
              <a:rPr lang="id-ID" i="1" dirty="0" smtClean="0"/>
              <a:t>	</a:t>
            </a:r>
            <a:r>
              <a:rPr lang="id-ID" dirty="0" smtClean="0"/>
              <a:t>= </a:t>
            </a:r>
            <a:r>
              <a:rPr lang="en-US" dirty="0" smtClean="0"/>
              <a:t>distance </a:t>
            </a:r>
            <a:r>
              <a:rPr lang="en-US" dirty="0"/>
              <a:t>between two </a:t>
            </a:r>
            <a:r>
              <a:rPr lang="en-US" dirty="0" smtClean="0"/>
              <a:t>points</a:t>
            </a:r>
            <a:endParaRPr lang="id-ID" dirty="0" smtClean="0"/>
          </a:p>
          <a:p>
            <a:r>
              <a:rPr lang="en-US" i="1" dirty="0" smtClean="0"/>
              <a:t>ψ</a:t>
            </a:r>
            <a:r>
              <a:rPr lang="id-ID" i="1" dirty="0" smtClean="0"/>
              <a:t> </a:t>
            </a:r>
            <a:r>
              <a:rPr lang="en-US" i="1" dirty="0" smtClean="0"/>
              <a:t> </a:t>
            </a:r>
            <a:r>
              <a:rPr lang="id-ID" i="1" dirty="0" smtClean="0"/>
              <a:t> 	= </a:t>
            </a:r>
            <a:r>
              <a:rPr lang="en-US" dirty="0" smtClean="0"/>
              <a:t>longitude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/>
              <a:t> </a:t>
            </a:r>
            <a:r>
              <a:rPr lang="id-ID" i="1" dirty="0">
                <a:sym typeface="Symbol" panose="05050102010706020507" pitchFamily="18" charset="2"/>
              </a:rPr>
              <a:t></a:t>
            </a:r>
            <a:r>
              <a:rPr lang="id-ID" i="1" dirty="0" smtClean="0"/>
              <a:t>	= </a:t>
            </a:r>
            <a:r>
              <a:rPr lang="en-US" dirty="0"/>
              <a:t>latitude </a:t>
            </a:r>
            <a:r>
              <a:rPr lang="en-US" dirty="0"/>
              <a:t/>
            </a:r>
            <a:br>
              <a:rPr lang="en-US" dirty="0"/>
            </a:br>
            <a:endParaRPr lang="id-ID" dirty="0"/>
          </a:p>
        </p:txBody>
      </p:sp>
      <p:sp>
        <p:nvSpPr>
          <p:cNvPr id="8" name="Rounded Rectangle 7">
            <a:hlinkClick r:id="rId3" action="ppaction://hlinkfile"/>
          </p:cNvPr>
          <p:cNvSpPr/>
          <p:nvPr/>
        </p:nvSpPr>
        <p:spPr>
          <a:xfrm>
            <a:off x="1405170" y="5978769"/>
            <a:ext cx="1336431" cy="407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Reference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52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6856</TotalTime>
  <Words>958</Words>
  <Application>Microsoft Office PowerPoint</Application>
  <PresentationFormat>Widescreen</PresentationFormat>
  <Paragraphs>455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Cambria Math</vt:lpstr>
      <vt:lpstr>DaunPenh</vt:lpstr>
      <vt:lpstr>Rockwell</vt:lpstr>
      <vt:lpstr>Rockwell Condensed</vt:lpstr>
      <vt:lpstr>Symbol</vt:lpstr>
      <vt:lpstr>Times New Roman</vt:lpstr>
      <vt:lpstr>Wingdings</vt:lpstr>
      <vt:lpstr>Wood Type</vt:lpstr>
      <vt:lpstr>Indoor Routing in Three Dimensional Spaces (Case Study: Telkom University, Bandung)</vt:lpstr>
      <vt:lpstr>Introduction</vt:lpstr>
      <vt:lpstr>Objective</vt:lpstr>
      <vt:lpstr>Three Dimensional Spaces</vt:lpstr>
      <vt:lpstr>three dimensional spaces Structure</vt:lpstr>
      <vt:lpstr>exaMPLE : e BUILDING</vt:lpstr>
      <vt:lpstr>three dimensional spaces Structure</vt:lpstr>
      <vt:lpstr>three dimensional spaces Structure</vt:lpstr>
      <vt:lpstr>distance between two points using haversine formula</vt:lpstr>
      <vt:lpstr>Shortest path vs close shortest path</vt:lpstr>
      <vt:lpstr>Shortest path vs close shortest path</vt:lpstr>
      <vt:lpstr>Shortest path vs close shortest path</vt:lpstr>
      <vt:lpstr>PERFORMANCE TESTING</vt:lpstr>
      <vt:lpstr>PERFORMANCE TESTING</vt:lpstr>
      <vt:lpstr>Algorithm testing : dijkstra</vt:lpstr>
      <vt:lpstr>Algorithm testing : dijkstra</vt:lpstr>
      <vt:lpstr>Algorithm testing : floyd-warshall</vt:lpstr>
      <vt:lpstr>Algorithm testing : floyd-warshall</vt:lpstr>
      <vt:lpstr>Algorithm testing : bellman-ford</vt:lpstr>
      <vt:lpstr>Algorithm testing : bellman-ford</vt:lpstr>
      <vt:lpstr>Algorithm testing : a*</vt:lpstr>
      <vt:lpstr>Algorithm testing : a*</vt:lpstr>
      <vt:lpstr>Shortest path algorithm</vt:lpstr>
      <vt:lpstr>Distance Calculation Comparison  (in meters)</vt:lpstr>
      <vt:lpstr>Distance Calculation Comparison  (in meters)</vt:lpstr>
      <vt:lpstr>Distance deviation fluctuation</vt:lpstr>
      <vt:lpstr>System vs real life</vt:lpstr>
      <vt:lpstr>conclution</vt:lpstr>
      <vt:lpstr>Future work</vt:lpstr>
      <vt:lpstr>Thankyou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Routing menggunakan Ruang Tiga Dimensi (Studi Kasus : Telkom University, Bandung)</dc:title>
  <dc:creator>tiaraannisa</dc:creator>
  <cp:lastModifiedBy>Asprak IFLab</cp:lastModifiedBy>
  <cp:revision>87</cp:revision>
  <dcterms:created xsi:type="dcterms:W3CDTF">2016-04-22T04:03:50Z</dcterms:created>
  <dcterms:modified xsi:type="dcterms:W3CDTF">2017-01-07T23:47:47Z</dcterms:modified>
</cp:coreProperties>
</file>